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5" r:id="rId4"/>
  </p:sldMasterIdLst>
  <p:notesMasterIdLst>
    <p:notesMasterId r:id="rId46"/>
  </p:notesMasterIdLst>
  <p:handoutMasterIdLst>
    <p:handoutMasterId r:id="rId47"/>
  </p:handoutMasterIdLst>
  <p:sldIdLst>
    <p:sldId id="315" r:id="rId5"/>
    <p:sldId id="278" r:id="rId6"/>
    <p:sldId id="279" r:id="rId7"/>
    <p:sldId id="291" r:id="rId8"/>
    <p:sldId id="280" r:id="rId9"/>
    <p:sldId id="281" r:id="rId10"/>
    <p:sldId id="29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56" r:id="rId20"/>
    <p:sldId id="257" r:id="rId21"/>
    <p:sldId id="258" r:id="rId22"/>
    <p:sldId id="259" r:id="rId23"/>
    <p:sldId id="318" r:id="rId24"/>
    <p:sldId id="260" r:id="rId25"/>
    <p:sldId id="261" r:id="rId26"/>
    <p:sldId id="262" r:id="rId27"/>
    <p:sldId id="263" r:id="rId28"/>
    <p:sldId id="264" r:id="rId29"/>
    <p:sldId id="265" r:id="rId30"/>
    <p:sldId id="266" r:id="rId31"/>
    <p:sldId id="267" r:id="rId32"/>
    <p:sldId id="268" r:id="rId33"/>
    <p:sldId id="269" r:id="rId34"/>
    <p:sldId id="271" r:id="rId35"/>
    <p:sldId id="317" r:id="rId36"/>
    <p:sldId id="270" r:id="rId37"/>
    <p:sldId id="319" r:id="rId38"/>
    <p:sldId id="273" r:id="rId39"/>
    <p:sldId id="274" r:id="rId40"/>
    <p:sldId id="320" r:id="rId41"/>
    <p:sldId id="321" r:id="rId42"/>
    <p:sldId id="322" r:id="rId43"/>
    <p:sldId id="355" r:id="rId44"/>
    <p:sldId id="356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75" d="100"/>
          <a:sy n="75" d="100"/>
        </p:scale>
        <p:origin x="902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824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B05D2F-AC7F-463B-A494-6713DB7F5A2D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D0A2DA0-8DCD-4334-8FA2-5A45AD81D48A}">
      <dgm:prSet phldrT="[Текст]"/>
      <dgm:spPr/>
      <dgm:t>
        <a:bodyPr/>
        <a:lstStyle/>
        <a:p>
          <a:r>
            <a:rPr lang="ru-RU" dirty="0"/>
            <a:t>Статистические методы в исследованиях</a:t>
          </a:r>
        </a:p>
      </dgm:t>
    </dgm:pt>
    <dgm:pt modelId="{92A94C85-BC22-4BCE-8479-421A483D029E}" type="parTrans" cxnId="{CB1000A1-6E87-4B4C-AF59-007343C8BFE8}">
      <dgm:prSet/>
      <dgm:spPr/>
      <dgm:t>
        <a:bodyPr/>
        <a:lstStyle/>
        <a:p>
          <a:endParaRPr lang="ru-RU"/>
        </a:p>
      </dgm:t>
    </dgm:pt>
    <dgm:pt modelId="{B6A4F6E5-D402-4853-AF60-A069DC2C29BD}" type="sibTrans" cxnId="{CB1000A1-6E87-4B4C-AF59-007343C8BFE8}">
      <dgm:prSet/>
      <dgm:spPr/>
      <dgm:t>
        <a:bodyPr/>
        <a:lstStyle/>
        <a:p>
          <a:endParaRPr lang="ru-RU"/>
        </a:p>
      </dgm:t>
    </dgm:pt>
    <dgm:pt modelId="{45C59CCF-5C9D-488E-AF7C-4D94BA5321C5}">
      <dgm:prSet phldrT="[Текст]"/>
      <dgm:spPr/>
      <dgm:t>
        <a:bodyPr/>
        <a:lstStyle/>
        <a:p>
          <a:r>
            <a:rPr lang="ru-RU" dirty="0"/>
            <a:t>- </a:t>
          </a:r>
          <a:r>
            <a:rPr lang="ru-RU" dirty="0" err="1"/>
            <a:t>статметоды</a:t>
          </a:r>
          <a:r>
            <a:rPr lang="ru-RU" dirty="0"/>
            <a:t> общего назначения;</a:t>
          </a:r>
        </a:p>
      </dgm:t>
    </dgm:pt>
    <dgm:pt modelId="{DF682DA7-A8FB-41B2-85B7-C542391B0FB5}" type="parTrans" cxnId="{CC05F765-3583-41D6-AB6C-F761F3174E72}">
      <dgm:prSet/>
      <dgm:spPr/>
      <dgm:t>
        <a:bodyPr/>
        <a:lstStyle/>
        <a:p>
          <a:endParaRPr lang="ru-RU"/>
        </a:p>
      </dgm:t>
    </dgm:pt>
    <dgm:pt modelId="{55C299F7-F484-4D60-8261-A2B1C0023BE5}" type="sibTrans" cxnId="{CC05F765-3583-41D6-AB6C-F761F3174E72}">
      <dgm:prSet/>
      <dgm:spPr/>
      <dgm:t>
        <a:bodyPr/>
        <a:lstStyle/>
        <a:p>
          <a:endParaRPr lang="ru-RU"/>
        </a:p>
      </dgm:t>
    </dgm:pt>
    <dgm:pt modelId="{C900FDDA-E657-425B-B45C-0620283B21C1}">
      <dgm:prSet phldrT="[Текст]"/>
      <dgm:spPr/>
      <dgm:t>
        <a:bodyPr/>
        <a:lstStyle/>
        <a:p>
          <a:r>
            <a:rPr lang="ru-RU" dirty="0" err="1"/>
            <a:t>Статмоделирование</a:t>
          </a:r>
          <a:r>
            <a:rPr lang="ru-RU" dirty="0"/>
            <a:t>:</a:t>
          </a:r>
        </a:p>
      </dgm:t>
    </dgm:pt>
    <dgm:pt modelId="{DF8784BB-ABD2-47D6-BD44-61D700222533}" type="parTrans" cxnId="{2C69422D-E338-4B60-B7A4-4BF3CDC9B414}">
      <dgm:prSet/>
      <dgm:spPr/>
      <dgm:t>
        <a:bodyPr/>
        <a:lstStyle/>
        <a:p>
          <a:endParaRPr lang="ru-RU"/>
        </a:p>
      </dgm:t>
    </dgm:pt>
    <dgm:pt modelId="{2C9AE075-882F-4F62-BA92-6714CF8C04FF}" type="sibTrans" cxnId="{2C69422D-E338-4B60-B7A4-4BF3CDC9B414}">
      <dgm:prSet/>
      <dgm:spPr/>
      <dgm:t>
        <a:bodyPr/>
        <a:lstStyle/>
        <a:p>
          <a:endParaRPr lang="ru-RU"/>
        </a:p>
      </dgm:t>
    </dgm:pt>
    <dgm:pt modelId="{94CE4A8E-A08C-469F-A221-B342F48D785F}">
      <dgm:prSet phldrT="[Текст]"/>
      <dgm:spPr/>
      <dgm:t>
        <a:bodyPr/>
        <a:lstStyle/>
        <a:p>
          <a:r>
            <a:rPr lang="ru-RU" dirty="0" err="1"/>
            <a:t>статметоды</a:t>
          </a:r>
          <a:r>
            <a:rPr lang="ru-RU" dirty="0"/>
            <a:t> конкретных наук:</a:t>
          </a:r>
        </a:p>
      </dgm:t>
    </dgm:pt>
    <dgm:pt modelId="{1A07FC0F-9CA5-4F18-B40A-27D553B97590}" type="parTrans" cxnId="{71D5E6C7-4AD6-474F-A91B-A8A825C01B0F}">
      <dgm:prSet/>
      <dgm:spPr/>
      <dgm:t>
        <a:bodyPr/>
        <a:lstStyle/>
        <a:p>
          <a:endParaRPr lang="ru-RU"/>
        </a:p>
      </dgm:t>
    </dgm:pt>
    <dgm:pt modelId="{C6E3EA9F-1F22-4377-8E78-77980091F342}" type="sibTrans" cxnId="{71D5E6C7-4AD6-474F-A91B-A8A825C01B0F}">
      <dgm:prSet/>
      <dgm:spPr/>
      <dgm:t>
        <a:bodyPr/>
        <a:lstStyle/>
        <a:p>
          <a:endParaRPr lang="ru-RU"/>
        </a:p>
      </dgm:t>
    </dgm:pt>
    <dgm:pt modelId="{BD0FC6F7-D8CF-4ED9-A239-79EA5BFAEC32}">
      <dgm:prSet phldrT="[Текст]"/>
      <dgm:spPr/>
      <dgm:t>
        <a:bodyPr/>
        <a:lstStyle/>
        <a:p>
          <a:r>
            <a:rPr lang="ru-RU" i="1" dirty="0"/>
            <a:t>определение средних величин</a:t>
          </a:r>
          <a:r>
            <a:rPr lang="ru-RU" dirty="0"/>
            <a:t> и др., корреляционный, регрессионный анализ…</a:t>
          </a:r>
        </a:p>
      </dgm:t>
    </dgm:pt>
    <dgm:pt modelId="{5BEC5D3D-3F90-431A-BE41-0F3F635FE9CB}" type="parTrans" cxnId="{19538785-CB6E-421F-985D-19807F2C3A50}">
      <dgm:prSet/>
      <dgm:spPr/>
      <dgm:t>
        <a:bodyPr/>
        <a:lstStyle/>
        <a:p>
          <a:endParaRPr lang="ru-RU"/>
        </a:p>
      </dgm:t>
    </dgm:pt>
    <dgm:pt modelId="{085447F9-F486-413F-95F1-A0AEA474CFB1}" type="sibTrans" cxnId="{19538785-CB6E-421F-985D-19807F2C3A50}">
      <dgm:prSet/>
      <dgm:spPr/>
      <dgm:t>
        <a:bodyPr/>
        <a:lstStyle/>
        <a:p>
          <a:endParaRPr lang="ru-RU"/>
        </a:p>
      </dgm:t>
    </dgm:pt>
    <dgm:pt modelId="{0FB1CC99-5394-45D0-841D-213E576CFE87}">
      <dgm:prSet phldrT="[Текст]"/>
      <dgm:spPr/>
      <dgm:t>
        <a:bodyPr/>
        <a:lstStyle/>
        <a:p>
          <a:r>
            <a:rPr lang="ru-RU" dirty="0"/>
            <a:t>Численное моделирование трендов, интерполяция, экстраполяция…</a:t>
          </a:r>
        </a:p>
      </dgm:t>
    </dgm:pt>
    <dgm:pt modelId="{6A161536-FF67-45F3-8D69-7A1A2E83F250}" type="parTrans" cxnId="{87FCCDC0-6EA6-4A1B-A059-E9D609EF2FBC}">
      <dgm:prSet/>
      <dgm:spPr/>
      <dgm:t>
        <a:bodyPr/>
        <a:lstStyle/>
        <a:p>
          <a:endParaRPr lang="ru-RU"/>
        </a:p>
      </dgm:t>
    </dgm:pt>
    <dgm:pt modelId="{24772F2B-0F33-4A4C-A89D-C5063AF7E222}" type="sibTrans" cxnId="{87FCCDC0-6EA6-4A1B-A059-E9D609EF2FBC}">
      <dgm:prSet/>
      <dgm:spPr/>
      <dgm:t>
        <a:bodyPr/>
        <a:lstStyle/>
        <a:p>
          <a:endParaRPr lang="ru-RU"/>
        </a:p>
      </dgm:t>
    </dgm:pt>
    <dgm:pt modelId="{772A671C-2808-49FF-B740-E42177F843E8}" type="pres">
      <dgm:prSet presAssocID="{F9B05D2F-AC7F-463B-A494-6713DB7F5A2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9085012-2C76-438D-AC46-BAE985A8F56A}" type="pres">
      <dgm:prSet presAssocID="{ED0A2DA0-8DCD-4334-8FA2-5A45AD81D48A}" presName="vertOne" presStyleCnt="0"/>
      <dgm:spPr/>
    </dgm:pt>
    <dgm:pt modelId="{9FF4985A-D8CA-4D60-B482-368D364EE829}" type="pres">
      <dgm:prSet presAssocID="{ED0A2DA0-8DCD-4334-8FA2-5A45AD81D48A}" presName="txOne" presStyleLbl="node0" presStyleIdx="0" presStyleCnt="1">
        <dgm:presLayoutVars>
          <dgm:chPref val="3"/>
        </dgm:presLayoutVars>
      </dgm:prSet>
      <dgm:spPr/>
    </dgm:pt>
    <dgm:pt modelId="{E2E70F98-508A-4EE2-BF87-A81C5361F58B}" type="pres">
      <dgm:prSet presAssocID="{ED0A2DA0-8DCD-4334-8FA2-5A45AD81D48A}" presName="parTransOne" presStyleCnt="0"/>
      <dgm:spPr/>
    </dgm:pt>
    <dgm:pt modelId="{59A3126A-54DB-495B-A2E7-CB7745B64529}" type="pres">
      <dgm:prSet presAssocID="{ED0A2DA0-8DCD-4334-8FA2-5A45AD81D48A}" presName="horzOne" presStyleCnt="0"/>
      <dgm:spPr/>
    </dgm:pt>
    <dgm:pt modelId="{4EF2550B-7479-4B04-A8DA-90BBB6CCF439}" type="pres">
      <dgm:prSet presAssocID="{45C59CCF-5C9D-488E-AF7C-4D94BA5321C5}" presName="vertTwo" presStyleCnt="0"/>
      <dgm:spPr/>
    </dgm:pt>
    <dgm:pt modelId="{DC3FCC1F-721B-451C-8E25-08FF9EF486DA}" type="pres">
      <dgm:prSet presAssocID="{45C59CCF-5C9D-488E-AF7C-4D94BA5321C5}" presName="txTwo" presStyleLbl="node2" presStyleIdx="0" presStyleCnt="3">
        <dgm:presLayoutVars>
          <dgm:chPref val="3"/>
        </dgm:presLayoutVars>
      </dgm:prSet>
      <dgm:spPr/>
    </dgm:pt>
    <dgm:pt modelId="{7AE0B662-6684-4DE3-84B7-48393915E8A5}" type="pres">
      <dgm:prSet presAssocID="{45C59CCF-5C9D-488E-AF7C-4D94BA5321C5}" presName="horzTwo" presStyleCnt="0"/>
      <dgm:spPr/>
    </dgm:pt>
    <dgm:pt modelId="{2A3119EA-6268-4D96-8ED8-424E978A4FEB}" type="pres">
      <dgm:prSet presAssocID="{55C299F7-F484-4D60-8261-A2B1C0023BE5}" presName="sibSpaceTwo" presStyleCnt="0"/>
      <dgm:spPr/>
    </dgm:pt>
    <dgm:pt modelId="{8034FCCA-1607-48EF-AF89-E45626F349ED}" type="pres">
      <dgm:prSet presAssocID="{C900FDDA-E657-425B-B45C-0620283B21C1}" presName="vertTwo" presStyleCnt="0"/>
      <dgm:spPr/>
    </dgm:pt>
    <dgm:pt modelId="{97DD72B6-7B8F-4E58-AAF2-4CD68F57F295}" type="pres">
      <dgm:prSet presAssocID="{C900FDDA-E657-425B-B45C-0620283B21C1}" presName="txTwo" presStyleLbl="node2" presStyleIdx="1" presStyleCnt="3">
        <dgm:presLayoutVars>
          <dgm:chPref val="3"/>
        </dgm:presLayoutVars>
      </dgm:prSet>
      <dgm:spPr/>
    </dgm:pt>
    <dgm:pt modelId="{E28EB663-B1C3-4C34-B427-C675A8D420C0}" type="pres">
      <dgm:prSet presAssocID="{C900FDDA-E657-425B-B45C-0620283B21C1}" presName="parTransTwo" presStyleCnt="0"/>
      <dgm:spPr/>
    </dgm:pt>
    <dgm:pt modelId="{E8E79E01-D606-4118-BDFE-0097498F93ED}" type="pres">
      <dgm:prSet presAssocID="{C900FDDA-E657-425B-B45C-0620283B21C1}" presName="horzTwo" presStyleCnt="0"/>
      <dgm:spPr/>
    </dgm:pt>
    <dgm:pt modelId="{B1ACFE1F-F91C-401E-9D93-68883310E635}" type="pres">
      <dgm:prSet presAssocID="{0FB1CC99-5394-45D0-841D-213E576CFE87}" presName="vertThree" presStyleCnt="0"/>
      <dgm:spPr/>
    </dgm:pt>
    <dgm:pt modelId="{9FFB6EC6-654C-4101-B080-463ABC48A2FF}" type="pres">
      <dgm:prSet presAssocID="{0FB1CC99-5394-45D0-841D-213E576CFE87}" presName="txThree" presStyleLbl="node3" presStyleIdx="0" presStyleCnt="2">
        <dgm:presLayoutVars>
          <dgm:chPref val="3"/>
        </dgm:presLayoutVars>
      </dgm:prSet>
      <dgm:spPr/>
    </dgm:pt>
    <dgm:pt modelId="{3DC8B6DC-165E-40B8-97C4-076C5821BD2F}" type="pres">
      <dgm:prSet presAssocID="{0FB1CC99-5394-45D0-841D-213E576CFE87}" presName="horzThree" presStyleCnt="0"/>
      <dgm:spPr/>
    </dgm:pt>
    <dgm:pt modelId="{C3061DD5-B250-404B-8050-5A84967D95EB}" type="pres">
      <dgm:prSet presAssocID="{2C9AE075-882F-4F62-BA92-6714CF8C04FF}" presName="sibSpaceTwo" presStyleCnt="0"/>
      <dgm:spPr/>
    </dgm:pt>
    <dgm:pt modelId="{1164F5CE-6BEF-4383-9953-BDA6D3E214F5}" type="pres">
      <dgm:prSet presAssocID="{94CE4A8E-A08C-469F-A221-B342F48D785F}" presName="vertTwo" presStyleCnt="0"/>
      <dgm:spPr/>
    </dgm:pt>
    <dgm:pt modelId="{2C10E5E7-DFC9-4047-B76E-E2C4334C2FC1}" type="pres">
      <dgm:prSet presAssocID="{94CE4A8E-A08C-469F-A221-B342F48D785F}" presName="txTwo" presStyleLbl="node2" presStyleIdx="2" presStyleCnt="3">
        <dgm:presLayoutVars>
          <dgm:chPref val="3"/>
        </dgm:presLayoutVars>
      </dgm:prSet>
      <dgm:spPr/>
    </dgm:pt>
    <dgm:pt modelId="{B60A448D-499D-4BC7-B9A9-653B6590440E}" type="pres">
      <dgm:prSet presAssocID="{94CE4A8E-A08C-469F-A221-B342F48D785F}" presName="parTransTwo" presStyleCnt="0"/>
      <dgm:spPr/>
    </dgm:pt>
    <dgm:pt modelId="{C52E12FC-90AD-4195-90B7-D62902C88E4A}" type="pres">
      <dgm:prSet presAssocID="{94CE4A8E-A08C-469F-A221-B342F48D785F}" presName="horzTwo" presStyleCnt="0"/>
      <dgm:spPr/>
    </dgm:pt>
    <dgm:pt modelId="{CC6D043B-8293-4FAF-990A-B6A81DB2092D}" type="pres">
      <dgm:prSet presAssocID="{BD0FC6F7-D8CF-4ED9-A239-79EA5BFAEC32}" presName="vertThree" presStyleCnt="0"/>
      <dgm:spPr/>
    </dgm:pt>
    <dgm:pt modelId="{0B121FA4-A9A0-4CEA-A2FC-6BD0FA8E263A}" type="pres">
      <dgm:prSet presAssocID="{BD0FC6F7-D8CF-4ED9-A239-79EA5BFAEC32}" presName="txThree" presStyleLbl="node3" presStyleIdx="1" presStyleCnt="2">
        <dgm:presLayoutVars>
          <dgm:chPref val="3"/>
        </dgm:presLayoutVars>
      </dgm:prSet>
      <dgm:spPr/>
    </dgm:pt>
    <dgm:pt modelId="{47324263-ABB2-4A1F-AE8E-F043E68968F4}" type="pres">
      <dgm:prSet presAssocID="{BD0FC6F7-D8CF-4ED9-A239-79EA5BFAEC32}" presName="horzThree" presStyleCnt="0"/>
      <dgm:spPr/>
    </dgm:pt>
  </dgm:ptLst>
  <dgm:cxnLst>
    <dgm:cxn modelId="{2C69422D-E338-4B60-B7A4-4BF3CDC9B414}" srcId="{ED0A2DA0-8DCD-4334-8FA2-5A45AD81D48A}" destId="{C900FDDA-E657-425B-B45C-0620283B21C1}" srcOrd="1" destOrd="0" parTransId="{DF8784BB-ABD2-47D6-BD44-61D700222533}" sibTransId="{2C9AE075-882F-4F62-BA92-6714CF8C04FF}"/>
    <dgm:cxn modelId="{A83E743F-0E7B-4B27-B343-0881FC8EBDAF}" type="presOf" srcId="{C900FDDA-E657-425B-B45C-0620283B21C1}" destId="{97DD72B6-7B8F-4E58-AAF2-4CD68F57F295}" srcOrd="0" destOrd="0" presId="urn:microsoft.com/office/officeart/2005/8/layout/hierarchy4"/>
    <dgm:cxn modelId="{CC05F765-3583-41D6-AB6C-F761F3174E72}" srcId="{ED0A2DA0-8DCD-4334-8FA2-5A45AD81D48A}" destId="{45C59CCF-5C9D-488E-AF7C-4D94BA5321C5}" srcOrd="0" destOrd="0" parTransId="{DF682DA7-A8FB-41B2-85B7-C542391B0FB5}" sibTransId="{55C299F7-F484-4D60-8261-A2B1C0023BE5}"/>
    <dgm:cxn modelId="{C62CA64E-494F-479D-B210-B92B0640802E}" type="presOf" srcId="{F9B05D2F-AC7F-463B-A494-6713DB7F5A2D}" destId="{772A671C-2808-49FF-B740-E42177F843E8}" srcOrd="0" destOrd="0" presId="urn:microsoft.com/office/officeart/2005/8/layout/hierarchy4"/>
    <dgm:cxn modelId="{BEB8A553-334A-4720-A688-B7280E5AE433}" type="presOf" srcId="{0FB1CC99-5394-45D0-841D-213E576CFE87}" destId="{9FFB6EC6-654C-4101-B080-463ABC48A2FF}" srcOrd="0" destOrd="0" presId="urn:microsoft.com/office/officeart/2005/8/layout/hierarchy4"/>
    <dgm:cxn modelId="{23666456-BC08-438D-BD7D-EF019C7C3E10}" type="presOf" srcId="{ED0A2DA0-8DCD-4334-8FA2-5A45AD81D48A}" destId="{9FF4985A-D8CA-4D60-B482-368D364EE829}" srcOrd="0" destOrd="0" presId="urn:microsoft.com/office/officeart/2005/8/layout/hierarchy4"/>
    <dgm:cxn modelId="{828C1E7A-3691-49B8-80AF-395C62A2723B}" type="presOf" srcId="{45C59CCF-5C9D-488E-AF7C-4D94BA5321C5}" destId="{DC3FCC1F-721B-451C-8E25-08FF9EF486DA}" srcOrd="0" destOrd="0" presId="urn:microsoft.com/office/officeart/2005/8/layout/hierarchy4"/>
    <dgm:cxn modelId="{19538785-CB6E-421F-985D-19807F2C3A50}" srcId="{94CE4A8E-A08C-469F-A221-B342F48D785F}" destId="{BD0FC6F7-D8CF-4ED9-A239-79EA5BFAEC32}" srcOrd="0" destOrd="0" parTransId="{5BEC5D3D-3F90-431A-BE41-0F3F635FE9CB}" sibTransId="{085447F9-F486-413F-95F1-A0AEA474CFB1}"/>
    <dgm:cxn modelId="{CB1000A1-6E87-4B4C-AF59-007343C8BFE8}" srcId="{F9B05D2F-AC7F-463B-A494-6713DB7F5A2D}" destId="{ED0A2DA0-8DCD-4334-8FA2-5A45AD81D48A}" srcOrd="0" destOrd="0" parTransId="{92A94C85-BC22-4BCE-8479-421A483D029E}" sibTransId="{B6A4F6E5-D402-4853-AF60-A069DC2C29BD}"/>
    <dgm:cxn modelId="{65F436B4-41DE-4301-9798-9A20041FB6CB}" type="presOf" srcId="{94CE4A8E-A08C-469F-A221-B342F48D785F}" destId="{2C10E5E7-DFC9-4047-B76E-E2C4334C2FC1}" srcOrd="0" destOrd="0" presId="urn:microsoft.com/office/officeart/2005/8/layout/hierarchy4"/>
    <dgm:cxn modelId="{87FCCDC0-6EA6-4A1B-A059-E9D609EF2FBC}" srcId="{C900FDDA-E657-425B-B45C-0620283B21C1}" destId="{0FB1CC99-5394-45D0-841D-213E576CFE87}" srcOrd="0" destOrd="0" parTransId="{6A161536-FF67-45F3-8D69-7A1A2E83F250}" sibTransId="{24772F2B-0F33-4A4C-A89D-C5063AF7E222}"/>
    <dgm:cxn modelId="{F4D7E3C5-F776-4299-8BC3-F82FC73494ED}" type="presOf" srcId="{BD0FC6F7-D8CF-4ED9-A239-79EA5BFAEC32}" destId="{0B121FA4-A9A0-4CEA-A2FC-6BD0FA8E263A}" srcOrd="0" destOrd="0" presId="urn:microsoft.com/office/officeart/2005/8/layout/hierarchy4"/>
    <dgm:cxn modelId="{71D5E6C7-4AD6-474F-A91B-A8A825C01B0F}" srcId="{ED0A2DA0-8DCD-4334-8FA2-5A45AD81D48A}" destId="{94CE4A8E-A08C-469F-A221-B342F48D785F}" srcOrd="2" destOrd="0" parTransId="{1A07FC0F-9CA5-4F18-B40A-27D553B97590}" sibTransId="{C6E3EA9F-1F22-4377-8E78-77980091F342}"/>
    <dgm:cxn modelId="{25387331-39D3-4233-A53F-1D36FAF4C9E5}" type="presParOf" srcId="{772A671C-2808-49FF-B740-E42177F843E8}" destId="{C9085012-2C76-438D-AC46-BAE985A8F56A}" srcOrd="0" destOrd="0" presId="urn:microsoft.com/office/officeart/2005/8/layout/hierarchy4"/>
    <dgm:cxn modelId="{ECF15AC8-CABD-4162-AF5B-A1A9B2B11FE8}" type="presParOf" srcId="{C9085012-2C76-438D-AC46-BAE985A8F56A}" destId="{9FF4985A-D8CA-4D60-B482-368D364EE829}" srcOrd="0" destOrd="0" presId="urn:microsoft.com/office/officeart/2005/8/layout/hierarchy4"/>
    <dgm:cxn modelId="{22B91AA0-EACF-4211-9AD1-E2F177EF8B40}" type="presParOf" srcId="{C9085012-2C76-438D-AC46-BAE985A8F56A}" destId="{E2E70F98-508A-4EE2-BF87-A81C5361F58B}" srcOrd="1" destOrd="0" presId="urn:microsoft.com/office/officeart/2005/8/layout/hierarchy4"/>
    <dgm:cxn modelId="{461C490E-DE30-4A97-ABD9-7467FBC79AEC}" type="presParOf" srcId="{C9085012-2C76-438D-AC46-BAE985A8F56A}" destId="{59A3126A-54DB-495B-A2E7-CB7745B64529}" srcOrd="2" destOrd="0" presId="urn:microsoft.com/office/officeart/2005/8/layout/hierarchy4"/>
    <dgm:cxn modelId="{5461F642-7A45-49D1-BED1-BFE94FCD35E6}" type="presParOf" srcId="{59A3126A-54DB-495B-A2E7-CB7745B64529}" destId="{4EF2550B-7479-4B04-A8DA-90BBB6CCF439}" srcOrd="0" destOrd="0" presId="urn:microsoft.com/office/officeart/2005/8/layout/hierarchy4"/>
    <dgm:cxn modelId="{79CCA9DE-A5AC-46D1-AFB2-2DD4C119CA5A}" type="presParOf" srcId="{4EF2550B-7479-4B04-A8DA-90BBB6CCF439}" destId="{DC3FCC1F-721B-451C-8E25-08FF9EF486DA}" srcOrd="0" destOrd="0" presId="urn:microsoft.com/office/officeart/2005/8/layout/hierarchy4"/>
    <dgm:cxn modelId="{7562D4A3-1DD3-43C5-B37D-FC49FA57CDB2}" type="presParOf" srcId="{4EF2550B-7479-4B04-A8DA-90BBB6CCF439}" destId="{7AE0B662-6684-4DE3-84B7-48393915E8A5}" srcOrd="1" destOrd="0" presId="urn:microsoft.com/office/officeart/2005/8/layout/hierarchy4"/>
    <dgm:cxn modelId="{0A7F7D15-C589-4150-9450-219F259F48F9}" type="presParOf" srcId="{59A3126A-54DB-495B-A2E7-CB7745B64529}" destId="{2A3119EA-6268-4D96-8ED8-424E978A4FEB}" srcOrd="1" destOrd="0" presId="urn:microsoft.com/office/officeart/2005/8/layout/hierarchy4"/>
    <dgm:cxn modelId="{C3D288E5-7015-43C4-89DB-3213CC102450}" type="presParOf" srcId="{59A3126A-54DB-495B-A2E7-CB7745B64529}" destId="{8034FCCA-1607-48EF-AF89-E45626F349ED}" srcOrd="2" destOrd="0" presId="urn:microsoft.com/office/officeart/2005/8/layout/hierarchy4"/>
    <dgm:cxn modelId="{2D0D5F35-6F49-4E0D-87CE-1E92E4EDD447}" type="presParOf" srcId="{8034FCCA-1607-48EF-AF89-E45626F349ED}" destId="{97DD72B6-7B8F-4E58-AAF2-4CD68F57F295}" srcOrd="0" destOrd="0" presId="urn:microsoft.com/office/officeart/2005/8/layout/hierarchy4"/>
    <dgm:cxn modelId="{A8285B1E-B781-426E-9511-083700F11C57}" type="presParOf" srcId="{8034FCCA-1607-48EF-AF89-E45626F349ED}" destId="{E28EB663-B1C3-4C34-B427-C675A8D420C0}" srcOrd="1" destOrd="0" presId="urn:microsoft.com/office/officeart/2005/8/layout/hierarchy4"/>
    <dgm:cxn modelId="{48BB76E3-222E-4997-862B-D2F38269D696}" type="presParOf" srcId="{8034FCCA-1607-48EF-AF89-E45626F349ED}" destId="{E8E79E01-D606-4118-BDFE-0097498F93ED}" srcOrd="2" destOrd="0" presId="urn:microsoft.com/office/officeart/2005/8/layout/hierarchy4"/>
    <dgm:cxn modelId="{631B62A3-010F-4FAF-BB5B-54ED736A21B1}" type="presParOf" srcId="{E8E79E01-D606-4118-BDFE-0097498F93ED}" destId="{B1ACFE1F-F91C-401E-9D93-68883310E635}" srcOrd="0" destOrd="0" presId="urn:microsoft.com/office/officeart/2005/8/layout/hierarchy4"/>
    <dgm:cxn modelId="{FFDD67A8-5976-43A8-AF1E-16EEE26DEBD9}" type="presParOf" srcId="{B1ACFE1F-F91C-401E-9D93-68883310E635}" destId="{9FFB6EC6-654C-4101-B080-463ABC48A2FF}" srcOrd="0" destOrd="0" presId="urn:microsoft.com/office/officeart/2005/8/layout/hierarchy4"/>
    <dgm:cxn modelId="{1D16E0D8-BD6D-45B5-B48E-1CF45A2C4C0C}" type="presParOf" srcId="{B1ACFE1F-F91C-401E-9D93-68883310E635}" destId="{3DC8B6DC-165E-40B8-97C4-076C5821BD2F}" srcOrd="1" destOrd="0" presId="urn:microsoft.com/office/officeart/2005/8/layout/hierarchy4"/>
    <dgm:cxn modelId="{5724A2BF-4304-4F86-B0A4-B5A7AD5C620C}" type="presParOf" srcId="{59A3126A-54DB-495B-A2E7-CB7745B64529}" destId="{C3061DD5-B250-404B-8050-5A84967D95EB}" srcOrd="3" destOrd="0" presId="urn:microsoft.com/office/officeart/2005/8/layout/hierarchy4"/>
    <dgm:cxn modelId="{45632DE0-CFD5-409E-88C5-02A843B97D0B}" type="presParOf" srcId="{59A3126A-54DB-495B-A2E7-CB7745B64529}" destId="{1164F5CE-6BEF-4383-9953-BDA6D3E214F5}" srcOrd="4" destOrd="0" presId="urn:microsoft.com/office/officeart/2005/8/layout/hierarchy4"/>
    <dgm:cxn modelId="{607748B1-2D5E-4C17-A732-FFF68657F741}" type="presParOf" srcId="{1164F5CE-6BEF-4383-9953-BDA6D3E214F5}" destId="{2C10E5E7-DFC9-4047-B76E-E2C4334C2FC1}" srcOrd="0" destOrd="0" presId="urn:microsoft.com/office/officeart/2005/8/layout/hierarchy4"/>
    <dgm:cxn modelId="{2C7F793D-1BF1-4941-9C40-F7465D1A749E}" type="presParOf" srcId="{1164F5CE-6BEF-4383-9953-BDA6D3E214F5}" destId="{B60A448D-499D-4BC7-B9A9-653B6590440E}" srcOrd="1" destOrd="0" presId="urn:microsoft.com/office/officeart/2005/8/layout/hierarchy4"/>
    <dgm:cxn modelId="{E2DADDE1-484E-427B-8A3D-FB2CB3D55F05}" type="presParOf" srcId="{1164F5CE-6BEF-4383-9953-BDA6D3E214F5}" destId="{C52E12FC-90AD-4195-90B7-D62902C88E4A}" srcOrd="2" destOrd="0" presId="urn:microsoft.com/office/officeart/2005/8/layout/hierarchy4"/>
    <dgm:cxn modelId="{4461649F-B89C-49AD-860D-F94071A47A75}" type="presParOf" srcId="{C52E12FC-90AD-4195-90B7-D62902C88E4A}" destId="{CC6D043B-8293-4FAF-990A-B6A81DB2092D}" srcOrd="0" destOrd="0" presId="urn:microsoft.com/office/officeart/2005/8/layout/hierarchy4"/>
    <dgm:cxn modelId="{C4F504B0-B5B2-453D-AF6C-DF698F55D06D}" type="presParOf" srcId="{CC6D043B-8293-4FAF-990A-B6A81DB2092D}" destId="{0B121FA4-A9A0-4CEA-A2FC-6BD0FA8E263A}" srcOrd="0" destOrd="0" presId="urn:microsoft.com/office/officeart/2005/8/layout/hierarchy4"/>
    <dgm:cxn modelId="{B8D5A127-B512-4617-B044-8AECF27866AF}" type="presParOf" srcId="{CC6D043B-8293-4FAF-990A-B6A81DB2092D}" destId="{47324263-ABB2-4A1F-AE8E-F043E68968F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B05D2F-AC7F-463B-A494-6713DB7F5A2D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D0A2DA0-8DCD-4334-8FA2-5A45AD81D48A}">
      <dgm:prSet phldrT="[Текст]"/>
      <dgm:spPr/>
      <dgm:t>
        <a:bodyPr/>
        <a:lstStyle/>
        <a:p>
          <a:r>
            <a:rPr lang="ru-RU" dirty="0"/>
            <a:t>Математические методы </a:t>
          </a:r>
        </a:p>
        <a:p>
          <a:r>
            <a:rPr lang="ru-RU" dirty="0"/>
            <a:t>в исследованиях по психологии</a:t>
          </a:r>
        </a:p>
      </dgm:t>
    </dgm:pt>
    <dgm:pt modelId="{92A94C85-BC22-4BCE-8479-421A483D029E}" type="parTrans" cxnId="{CB1000A1-6E87-4B4C-AF59-007343C8BFE8}">
      <dgm:prSet/>
      <dgm:spPr/>
      <dgm:t>
        <a:bodyPr/>
        <a:lstStyle/>
        <a:p>
          <a:endParaRPr lang="ru-RU"/>
        </a:p>
      </dgm:t>
    </dgm:pt>
    <dgm:pt modelId="{B6A4F6E5-D402-4853-AF60-A069DC2C29BD}" type="sibTrans" cxnId="{CB1000A1-6E87-4B4C-AF59-007343C8BFE8}">
      <dgm:prSet/>
      <dgm:spPr/>
      <dgm:t>
        <a:bodyPr/>
        <a:lstStyle/>
        <a:p>
          <a:endParaRPr lang="ru-RU"/>
        </a:p>
      </dgm:t>
    </dgm:pt>
    <dgm:pt modelId="{45C59CCF-5C9D-488E-AF7C-4D94BA5321C5}">
      <dgm:prSet phldrT="[Текст]"/>
      <dgm:spPr/>
      <dgm:t>
        <a:bodyPr/>
        <a:lstStyle/>
        <a:p>
          <a:r>
            <a:rPr lang="ru-RU" dirty="0"/>
            <a:t>Метод</a:t>
          </a:r>
          <a:r>
            <a:rPr lang="kk-KZ" dirty="0"/>
            <a:t>ы</a:t>
          </a:r>
          <a:r>
            <a:rPr lang="ru-RU" dirty="0"/>
            <a:t> математического моделирования</a:t>
          </a:r>
        </a:p>
      </dgm:t>
    </dgm:pt>
    <dgm:pt modelId="{DF682DA7-A8FB-41B2-85B7-C542391B0FB5}" type="parTrans" cxnId="{CC05F765-3583-41D6-AB6C-F761F3174E72}">
      <dgm:prSet/>
      <dgm:spPr/>
      <dgm:t>
        <a:bodyPr/>
        <a:lstStyle/>
        <a:p>
          <a:endParaRPr lang="ru-RU"/>
        </a:p>
      </dgm:t>
    </dgm:pt>
    <dgm:pt modelId="{55C299F7-F484-4D60-8261-A2B1C0023BE5}" type="sibTrans" cxnId="{CC05F765-3583-41D6-AB6C-F761F3174E72}">
      <dgm:prSet/>
      <dgm:spPr/>
      <dgm:t>
        <a:bodyPr/>
        <a:lstStyle/>
        <a:p>
          <a:endParaRPr lang="ru-RU"/>
        </a:p>
      </dgm:t>
    </dgm:pt>
    <dgm:pt modelId="{79C3BEDE-29E4-45CE-AC2B-3CB972BBE28E}">
      <dgm:prSet phldrT="[Текст]"/>
      <dgm:spPr/>
      <dgm:t>
        <a:bodyPr/>
        <a:lstStyle/>
        <a:p>
          <a:r>
            <a:rPr lang="ru-RU" dirty="0"/>
            <a:t>Модель «формула человека», модели </a:t>
          </a:r>
          <a:r>
            <a:rPr lang="ru-RU" dirty="0" err="1"/>
            <a:t>научения</a:t>
          </a:r>
          <a:r>
            <a:rPr lang="ru-RU" dirty="0"/>
            <a:t>, …</a:t>
          </a:r>
        </a:p>
        <a:p>
          <a:r>
            <a:rPr lang="ru-RU" dirty="0"/>
            <a:t>численное моделирование, аппроксимация, интерполяция и др.</a:t>
          </a:r>
        </a:p>
      </dgm:t>
    </dgm:pt>
    <dgm:pt modelId="{D449DCBB-DF9D-41A0-82D1-927921C36F88}" type="parTrans" cxnId="{865BB114-DD6B-463F-9AD9-1790A2B6A91E}">
      <dgm:prSet/>
      <dgm:spPr/>
      <dgm:t>
        <a:bodyPr/>
        <a:lstStyle/>
        <a:p>
          <a:endParaRPr lang="ru-RU"/>
        </a:p>
      </dgm:t>
    </dgm:pt>
    <dgm:pt modelId="{C5D25F39-6312-4D03-AF78-7456BE6453BA}" type="sibTrans" cxnId="{865BB114-DD6B-463F-9AD9-1790A2B6A91E}">
      <dgm:prSet/>
      <dgm:spPr/>
      <dgm:t>
        <a:bodyPr/>
        <a:lstStyle/>
        <a:p>
          <a:endParaRPr lang="ru-RU"/>
        </a:p>
      </dgm:t>
    </dgm:pt>
    <dgm:pt modelId="{F425B00C-CEA5-4F8E-A909-2F61FCD6DDDD}">
      <dgm:prSet phldrT="[Текст]"/>
      <dgm:spPr/>
      <dgm:t>
        <a:bodyPr/>
        <a:lstStyle/>
        <a:p>
          <a:r>
            <a:rPr lang="ru-RU" dirty="0"/>
            <a:t>Методы математической обработки данных</a:t>
          </a:r>
        </a:p>
      </dgm:t>
    </dgm:pt>
    <dgm:pt modelId="{E9E7950F-43C6-4F39-9CF1-E0D833B8D1CE}" type="parTrans" cxnId="{3E213C5A-AE9A-4A9A-9F37-305227DD1461}">
      <dgm:prSet/>
      <dgm:spPr/>
      <dgm:t>
        <a:bodyPr/>
        <a:lstStyle/>
        <a:p>
          <a:endParaRPr lang="ru-RU"/>
        </a:p>
      </dgm:t>
    </dgm:pt>
    <dgm:pt modelId="{115FCDEB-74D9-425E-99A8-B2446D1CDD3A}" type="sibTrans" cxnId="{3E213C5A-AE9A-4A9A-9F37-305227DD1461}">
      <dgm:prSet/>
      <dgm:spPr/>
      <dgm:t>
        <a:bodyPr/>
        <a:lstStyle/>
        <a:p>
          <a:endParaRPr lang="ru-RU"/>
        </a:p>
      </dgm:t>
    </dgm:pt>
    <dgm:pt modelId="{54A70AA8-4B50-4FF7-97F3-63B5D3F31496}">
      <dgm:prSet phldrT="[Текст]"/>
      <dgm:spPr/>
      <dgm:t>
        <a:bodyPr/>
        <a:lstStyle/>
        <a:p>
          <a:r>
            <a:rPr lang="ru-RU" i="1" dirty="0" err="1"/>
            <a:t>шкалирование</a:t>
          </a:r>
          <a:r>
            <a:rPr lang="ru-RU" i="1" dirty="0"/>
            <a:t>, определение средних величин</a:t>
          </a:r>
          <a:r>
            <a:rPr lang="ru-RU" dirty="0"/>
            <a:t> и др., стат.методы: корреляционный, регрессионный анализ…</a:t>
          </a:r>
        </a:p>
      </dgm:t>
    </dgm:pt>
    <dgm:pt modelId="{7D255A1A-2700-4CB0-82DD-4E5A897AD564}" type="parTrans" cxnId="{9129175A-DD1A-4F3F-BE32-416C850B67F0}">
      <dgm:prSet/>
      <dgm:spPr/>
      <dgm:t>
        <a:bodyPr/>
        <a:lstStyle/>
        <a:p>
          <a:endParaRPr lang="ru-RU"/>
        </a:p>
      </dgm:t>
    </dgm:pt>
    <dgm:pt modelId="{BEE0AEF8-2F5C-44DE-931A-17494956F055}" type="sibTrans" cxnId="{9129175A-DD1A-4F3F-BE32-416C850B67F0}">
      <dgm:prSet/>
      <dgm:spPr/>
      <dgm:t>
        <a:bodyPr/>
        <a:lstStyle/>
        <a:p>
          <a:endParaRPr lang="ru-RU"/>
        </a:p>
      </dgm:t>
    </dgm:pt>
    <dgm:pt modelId="{772A671C-2808-49FF-B740-E42177F843E8}" type="pres">
      <dgm:prSet presAssocID="{F9B05D2F-AC7F-463B-A494-6713DB7F5A2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9085012-2C76-438D-AC46-BAE985A8F56A}" type="pres">
      <dgm:prSet presAssocID="{ED0A2DA0-8DCD-4334-8FA2-5A45AD81D48A}" presName="vertOne" presStyleCnt="0"/>
      <dgm:spPr/>
    </dgm:pt>
    <dgm:pt modelId="{9FF4985A-D8CA-4D60-B482-368D364EE829}" type="pres">
      <dgm:prSet presAssocID="{ED0A2DA0-8DCD-4334-8FA2-5A45AD81D48A}" presName="txOne" presStyleLbl="node0" presStyleIdx="0" presStyleCnt="1">
        <dgm:presLayoutVars>
          <dgm:chPref val="3"/>
        </dgm:presLayoutVars>
      </dgm:prSet>
      <dgm:spPr/>
    </dgm:pt>
    <dgm:pt modelId="{E2E70F98-508A-4EE2-BF87-A81C5361F58B}" type="pres">
      <dgm:prSet presAssocID="{ED0A2DA0-8DCD-4334-8FA2-5A45AD81D48A}" presName="parTransOne" presStyleCnt="0"/>
      <dgm:spPr/>
    </dgm:pt>
    <dgm:pt modelId="{59A3126A-54DB-495B-A2E7-CB7745B64529}" type="pres">
      <dgm:prSet presAssocID="{ED0A2DA0-8DCD-4334-8FA2-5A45AD81D48A}" presName="horzOne" presStyleCnt="0"/>
      <dgm:spPr/>
    </dgm:pt>
    <dgm:pt modelId="{4EF2550B-7479-4B04-A8DA-90BBB6CCF439}" type="pres">
      <dgm:prSet presAssocID="{45C59CCF-5C9D-488E-AF7C-4D94BA5321C5}" presName="vertTwo" presStyleCnt="0"/>
      <dgm:spPr/>
    </dgm:pt>
    <dgm:pt modelId="{DC3FCC1F-721B-451C-8E25-08FF9EF486DA}" type="pres">
      <dgm:prSet presAssocID="{45C59CCF-5C9D-488E-AF7C-4D94BA5321C5}" presName="txTwo" presStyleLbl="node2" presStyleIdx="0" presStyleCnt="2">
        <dgm:presLayoutVars>
          <dgm:chPref val="3"/>
        </dgm:presLayoutVars>
      </dgm:prSet>
      <dgm:spPr/>
    </dgm:pt>
    <dgm:pt modelId="{E62FFB46-26C4-4CFD-AE95-5A322F88E098}" type="pres">
      <dgm:prSet presAssocID="{45C59CCF-5C9D-488E-AF7C-4D94BA5321C5}" presName="parTransTwo" presStyleCnt="0"/>
      <dgm:spPr/>
    </dgm:pt>
    <dgm:pt modelId="{7AE0B662-6684-4DE3-84B7-48393915E8A5}" type="pres">
      <dgm:prSet presAssocID="{45C59CCF-5C9D-488E-AF7C-4D94BA5321C5}" presName="horzTwo" presStyleCnt="0"/>
      <dgm:spPr/>
    </dgm:pt>
    <dgm:pt modelId="{BBD61F1B-E8FA-49C0-A9CA-29B68E9510D9}" type="pres">
      <dgm:prSet presAssocID="{79C3BEDE-29E4-45CE-AC2B-3CB972BBE28E}" presName="vertThree" presStyleCnt="0"/>
      <dgm:spPr/>
    </dgm:pt>
    <dgm:pt modelId="{81ECC302-BACF-4909-A87D-96199597B4AF}" type="pres">
      <dgm:prSet presAssocID="{79C3BEDE-29E4-45CE-AC2B-3CB972BBE28E}" presName="txThree" presStyleLbl="node3" presStyleIdx="0" presStyleCnt="2">
        <dgm:presLayoutVars>
          <dgm:chPref val="3"/>
        </dgm:presLayoutVars>
      </dgm:prSet>
      <dgm:spPr/>
    </dgm:pt>
    <dgm:pt modelId="{AAA1D1E3-ECD6-4CD9-947B-834D82977DF4}" type="pres">
      <dgm:prSet presAssocID="{79C3BEDE-29E4-45CE-AC2B-3CB972BBE28E}" presName="horzThree" presStyleCnt="0"/>
      <dgm:spPr/>
    </dgm:pt>
    <dgm:pt modelId="{2A3119EA-6268-4D96-8ED8-424E978A4FEB}" type="pres">
      <dgm:prSet presAssocID="{55C299F7-F484-4D60-8261-A2B1C0023BE5}" presName="sibSpaceTwo" presStyleCnt="0"/>
      <dgm:spPr/>
    </dgm:pt>
    <dgm:pt modelId="{070352B0-FD89-4297-A113-4AFE8B73F9D8}" type="pres">
      <dgm:prSet presAssocID="{F425B00C-CEA5-4F8E-A909-2F61FCD6DDDD}" presName="vertTwo" presStyleCnt="0"/>
      <dgm:spPr/>
    </dgm:pt>
    <dgm:pt modelId="{63288409-C8BF-4266-BB71-510901B2E4D7}" type="pres">
      <dgm:prSet presAssocID="{F425B00C-CEA5-4F8E-A909-2F61FCD6DDDD}" presName="txTwo" presStyleLbl="node2" presStyleIdx="1" presStyleCnt="2">
        <dgm:presLayoutVars>
          <dgm:chPref val="3"/>
        </dgm:presLayoutVars>
      </dgm:prSet>
      <dgm:spPr/>
    </dgm:pt>
    <dgm:pt modelId="{D32C95D5-2E3D-4136-9686-461812EA672E}" type="pres">
      <dgm:prSet presAssocID="{F425B00C-CEA5-4F8E-A909-2F61FCD6DDDD}" presName="parTransTwo" presStyleCnt="0"/>
      <dgm:spPr/>
    </dgm:pt>
    <dgm:pt modelId="{717632D6-5939-4952-85E6-1CE94D2D70CA}" type="pres">
      <dgm:prSet presAssocID="{F425B00C-CEA5-4F8E-A909-2F61FCD6DDDD}" presName="horzTwo" presStyleCnt="0"/>
      <dgm:spPr/>
    </dgm:pt>
    <dgm:pt modelId="{FDD0A071-26B4-4BCA-89AB-9B4CF6D8432E}" type="pres">
      <dgm:prSet presAssocID="{54A70AA8-4B50-4FF7-97F3-63B5D3F31496}" presName="vertThree" presStyleCnt="0"/>
      <dgm:spPr/>
    </dgm:pt>
    <dgm:pt modelId="{AC997733-888A-4AC9-8939-FB64C40E2F4C}" type="pres">
      <dgm:prSet presAssocID="{54A70AA8-4B50-4FF7-97F3-63B5D3F31496}" presName="txThree" presStyleLbl="node3" presStyleIdx="1" presStyleCnt="2">
        <dgm:presLayoutVars>
          <dgm:chPref val="3"/>
        </dgm:presLayoutVars>
      </dgm:prSet>
      <dgm:spPr/>
    </dgm:pt>
    <dgm:pt modelId="{761321C0-9AB6-4ACD-84A7-D4337252EFAD}" type="pres">
      <dgm:prSet presAssocID="{54A70AA8-4B50-4FF7-97F3-63B5D3F31496}" presName="horzThree" presStyleCnt="0"/>
      <dgm:spPr/>
    </dgm:pt>
  </dgm:ptLst>
  <dgm:cxnLst>
    <dgm:cxn modelId="{A783330F-D46E-4156-BEB2-C3A827A8E965}" type="presOf" srcId="{F425B00C-CEA5-4F8E-A909-2F61FCD6DDDD}" destId="{63288409-C8BF-4266-BB71-510901B2E4D7}" srcOrd="0" destOrd="0" presId="urn:microsoft.com/office/officeart/2005/8/layout/hierarchy4"/>
    <dgm:cxn modelId="{865BB114-DD6B-463F-9AD9-1790A2B6A91E}" srcId="{45C59CCF-5C9D-488E-AF7C-4D94BA5321C5}" destId="{79C3BEDE-29E4-45CE-AC2B-3CB972BBE28E}" srcOrd="0" destOrd="0" parTransId="{D449DCBB-DF9D-41A0-82D1-927921C36F88}" sibTransId="{C5D25F39-6312-4D03-AF78-7456BE6453BA}"/>
    <dgm:cxn modelId="{76541A64-0AB7-4F45-9B98-FA31D761BD2D}" type="presOf" srcId="{45C59CCF-5C9D-488E-AF7C-4D94BA5321C5}" destId="{DC3FCC1F-721B-451C-8E25-08FF9EF486DA}" srcOrd="0" destOrd="0" presId="urn:microsoft.com/office/officeart/2005/8/layout/hierarchy4"/>
    <dgm:cxn modelId="{6D812E44-A0F9-4DC8-B327-BC9D10F81C02}" type="presOf" srcId="{54A70AA8-4B50-4FF7-97F3-63B5D3F31496}" destId="{AC997733-888A-4AC9-8939-FB64C40E2F4C}" srcOrd="0" destOrd="0" presId="urn:microsoft.com/office/officeart/2005/8/layout/hierarchy4"/>
    <dgm:cxn modelId="{B60C8344-2938-4561-9163-DCECC6FD63DC}" type="presOf" srcId="{F9B05D2F-AC7F-463B-A494-6713DB7F5A2D}" destId="{772A671C-2808-49FF-B740-E42177F843E8}" srcOrd="0" destOrd="0" presId="urn:microsoft.com/office/officeart/2005/8/layout/hierarchy4"/>
    <dgm:cxn modelId="{CC05F765-3583-41D6-AB6C-F761F3174E72}" srcId="{ED0A2DA0-8DCD-4334-8FA2-5A45AD81D48A}" destId="{45C59CCF-5C9D-488E-AF7C-4D94BA5321C5}" srcOrd="0" destOrd="0" parTransId="{DF682DA7-A8FB-41B2-85B7-C542391B0FB5}" sibTransId="{55C299F7-F484-4D60-8261-A2B1C0023BE5}"/>
    <dgm:cxn modelId="{1BE08A6E-3BBC-4E78-A5F4-5772463F076D}" type="presOf" srcId="{ED0A2DA0-8DCD-4334-8FA2-5A45AD81D48A}" destId="{9FF4985A-D8CA-4D60-B482-368D364EE829}" srcOrd="0" destOrd="0" presId="urn:microsoft.com/office/officeart/2005/8/layout/hierarchy4"/>
    <dgm:cxn modelId="{9129175A-DD1A-4F3F-BE32-416C850B67F0}" srcId="{F425B00C-CEA5-4F8E-A909-2F61FCD6DDDD}" destId="{54A70AA8-4B50-4FF7-97F3-63B5D3F31496}" srcOrd="0" destOrd="0" parTransId="{7D255A1A-2700-4CB0-82DD-4E5A897AD564}" sibTransId="{BEE0AEF8-2F5C-44DE-931A-17494956F055}"/>
    <dgm:cxn modelId="{3E213C5A-AE9A-4A9A-9F37-305227DD1461}" srcId="{ED0A2DA0-8DCD-4334-8FA2-5A45AD81D48A}" destId="{F425B00C-CEA5-4F8E-A909-2F61FCD6DDDD}" srcOrd="1" destOrd="0" parTransId="{E9E7950F-43C6-4F39-9CF1-E0D833B8D1CE}" sibTransId="{115FCDEB-74D9-425E-99A8-B2446D1CDD3A}"/>
    <dgm:cxn modelId="{CB1000A1-6E87-4B4C-AF59-007343C8BFE8}" srcId="{F9B05D2F-AC7F-463B-A494-6713DB7F5A2D}" destId="{ED0A2DA0-8DCD-4334-8FA2-5A45AD81D48A}" srcOrd="0" destOrd="0" parTransId="{92A94C85-BC22-4BCE-8479-421A483D029E}" sibTransId="{B6A4F6E5-D402-4853-AF60-A069DC2C29BD}"/>
    <dgm:cxn modelId="{7433B8E5-7914-4A10-ADF2-27914B6271FF}" type="presOf" srcId="{79C3BEDE-29E4-45CE-AC2B-3CB972BBE28E}" destId="{81ECC302-BACF-4909-A87D-96199597B4AF}" srcOrd="0" destOrd="0" presId="urn:microsoft.com/office/officeart/2005/8/layout/hierarchy4"/>
    <dgm:cxn modelId="{823E3622-FB70-4C2B-9820-CC189F9204FD}" type="presParOf" srcId="{772A671C-2808-49FF-B740-E42177F843E8}" destId="{C9085012-2C76-438D-AC46-BAE985A8F56A}" srcOrd="0" destOrd="0" presId="urn:microsoft.com/office/officeart/2005/8/layout/hierarchy4"/>
    <dgm:cxn modelId="{C2A8AA1F-FFBD-4868-84EF-F6E9A38EADB1}" type="presParOf" srcId="{C9085012-2C76-438D-AC46-BAE985A8F56A}" destId="{9FF4985A-D8CA-4D60-B482-368D364EE829}" srcOrd="0" destOrd="0" presId="urn:microsoft.com/office/officeart/2005/8/layout/hierarchy4"/>
    <dgm:cxn modelId="{AC0F6623-BA54-4160-82A1-7A524626E6A7}" type="presParOf" srcId="{C9085012-2C76-438D-AC46-BAE985A8F56A}" destId="{E2E70F98-508A-4EE2-BF87-A81C5361F58B}" srcOrd="1" destOrd="0" presId="urn:microsoft.com/office/officeart/2005/8/layout/hierarchy4"/>
    <dgm:cxn modelId="{43DEA4C4-CCA8-4B2E-87A6-DDEE1C8C0199}" type="presParOf" srcId="{C9085012-2C76-438D-AC46-BAE985A8F56A}" destId="{59A3126A-54DB-495B-A2E7-CB7745B64529}" srcOrd="2" destOrd="0" presId="urn:microsoft.com/office/officeart/2005/8/layout/hierarchy4"/>
    <dgm:cxn modelId="{4215A414-C686-47F6-BD71-19CB783FABF3}" type="presParOf" srcId="{59A3126A-54DB-495B-A2E7-CB7745B64529}" destId="{4EF2550B-7479-4B04-A8DA-90BBB6CCF439}" srcOrd="0" destOrd="0" presId="urn:microsoft.com/office/officeart/2005/8/layout/hierarchy4"/>
    <dgm:cxn modelId="{7C1EB8EA-A0CF-4BB8-913F-FAC1F3262990}" type="presParOf" srcId="{4EF2550B-7479-4B04-A8DA-90BBB6CCF439}" destId="{DC3FCC1F-721B-451C-8E25-08FF9EF486DA}" srcOrd="0" destOrd="0" presId="urn:microsoft.com/office/officeart/2005/8/layout/hierarchy4"/>
    <dgm:cxn modelId="{35930991-F3DD-4A92-9D02-D66E0E535FE0}" type="presParOf" srcId="{4EF2550B-7479-4B04-A8DA-90BBB6CCF439}" destId="{E62FFB46-26C4-4CFD-AE95-5A322F88E098}" srcOrd="1" destOrd="0" presId="urn:microsoft.com/office/officeart/2005/8/layout/hierarchy4"/>
    <dgm:cxn modelId="{C7CB16D2-4195-4081-8BCD-352A9B9BB0F2}" type="presParOf" srcId="{4EF2550B-7479-4B04-A8DA-90BBB6CCF439}" destId="{7AE0B662-6684-4DE3-84B7-48393915E8A5}" srcOrd="2" destOrd="0" presId="urn:microsoft.com/office/officeart/2005/8/layout/hierarchy4"/>
    <dgm:cxn modelId="{1FB079EF-FF0E-45C0-B4EA-641EFC30DF86}" type="presParOf" srcId="{7AE0B662-6684-4DE3-84B7-48393915E8A5}" destId="{BBD61F1B-E8FA-49C0-A9CA-29B68E9510D9}" srcOrd="0" destOrd="0" presId="urn:microsoft.com/office/officeart/2005/8/layout/hierarchy4"/>
    <dgm:cxn modelId="{35513A44-D3F9-4B9B-8EEE-3A6C6B500074}" type="presParOf" srcId="{BBD61F1B-E8FA-49C0-A9CA-29B68E9510D9}" destId="{81ECC302-BACF-4909-A87D-96199597B4AF}" srcOrd="0" destOrd="0" presId="urn:microsoft.com/office/officeart/2005/8/layout/hierarchy4"/>
    <dgm:cxn modelId="{D302C7B7-0ED7-47A3-8FE0-0735447E8E82}" type="presParOf" srcId="{BBD61F1B-E8FA-49C0-A9CA-29B68E9510D9}" destId="{AAA1D1E3-ECD6-4CD9-947B-834D82977DF4}" srcOrd="1" destOrd="0" presId="urn:microsoft.com/office/officeart/2005/8/layout/hierarchy4"/>
    <dgm:cxn modelId="{F50D4C9B-B215-4690-9780-D024CC1584E7}" type="presParOf" srcId="{59A3126A-54DB-495B-A2E7-CB7745B64529}" destId="{2A3119EA-6268-4D96-8ED8-424E978A4FEB}" srcOrd="1" destOrd="0" presId="urn:microsoft.com/office/officeart/2005/8/layout/hierarchy4"/>
    <dgm:cxn modelId="{DC5837EB-4260-4BC9-98DD-DD0FF1E11756}" type="presParOf" srcId="{59A3126A-54DB-495B-A2E7-CB7745B64529}" destId="{070352B0-FD89-4297-A113-4AFE8B73F9D8}" srcOrd="2" destOrd="0" presId="urn:microsoft.com/office/officeart/2005/8/layout/hierarchy4"/>
    <dgm:cxn modelId="{C8FF9758-60F0-4C4B-9A5A-E420FC94D77E}" type="presParOf" srcId="{070352B0-FD89-4297-A113-4AFE8B73F9D8}" destId="{63288409-C8BF-4266-BB71-510901B2E4D7}" srcOrd="0" destOrd="0" presId="urn:microsoft.com/office/officeart/2005/8/layout/hierarchy4"/>
    <dgm:cxn modelId="{04095B17-EA1F-48FF-8E45-EAB2DAE49257}" type="presParOf" srcId="{070352B0-FD89-4297-A113-4AFE8B73F9D8}" destId="{D32C95D5-2E3D-4136-9686-461812EA672E}" srcOrd="1" destOrd="0" presId="urn:microsoft.com/office/officeart/2005/8/layout/hierarchy4"/>
    <dgm:cxn modelId="{0F3E3066-A9E4-4B33-B5A7-511EF3317283}" type="presParOf" srcId="{070352B0-FD89-4297-A113-4AFE8B73F9D8}" destId="{717632D6-5939-4952-85E6-1CE94D2D70CA}" srcOrd="2" destOrd="0" presId="urn:microsoft.com/office/officeart/2005/8/layout/hierarchy4"/>
    <dgm:cxn modelId="{921D7855-318A-4DF1-B654-EC13B8C97DF0}" type="presParOf" srcId="{717632D6-5939-4952-85E6-1CE94D2D70CA}" destId="{FDD0A071-26B4-4BCA-89AB-9B4CF6D8432E}" srcOrd="0" destOrd="0" presId="urn:microsoft.com/office/officeart/2005/8/layout/hierarchy4"/>
    <dgm:cxn modelId="{6D9FEC7E-47E1-4037-9241-2A0CC18C6CEA}" type="presParOf" srcId="{FDD0A071-26B4-4BCA-89AB-9B4CF6D8432E}" destId="{AC997733-888A-4AC9-8939-FB64C40E2F4C}" srcOrd="0" destOrd="0" presId="urn:microsoft.com/office/officeart/2005/8/layout/hierarchy4"/>
    <dgm:cxn modelId="{B1B09040-9353-4949-A17F-DB310254E33D}" type="presParOf" srcId="{FDD0A071-26B4-4BCA-89AB-9B4CF6D8432E}" destId="{761321C0-9AB6-4ACD-84A7-D4337252EFA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691C5E-1936-4A99-BD74-A264F280EDF6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39D84B-05F7-4BA4-BDDA-1E1D24B9F5AA}">
      <dgm:prSet phldrT="[Текст]"/>
      <dgm:spPr/>
      <dgm:t>
        <a:bodyPr/>
        <a:lstStyle/>
        <a:p>
          <a:r>
            <a:rPr lang="ru-RU" dirty="0" err="1"/>
            <a:t>инт</a:t>
          </a:r>
          <a:r>
            <a:rPr lang="kk-KZ" dirty="0"/>
            <a:t>е</a:t>
          </a:r>
          <a:r>
            <a:rPr lang="ru-RU" dirty="0" err="1"/>
            <a:t>рполяция</a:t>
          </a:r>
          <a:endParaRPr lang="ru-RU" dirty="0"/>
        </a:p>
      </dgm:t>
    </dgm:pt>
    <dgm:pt modelId="{700699E5-893B-4F83-86A7-458D28F373C3}" type="parTrans" cxnId="{38F44E04-C7AF-4280-AA6B-5BCC3EC15072}">
      <dgm:prSet/>
      <dgm:spPr/>
      <dgm:t>
        <a:bodyPr/>
        <a:lstStyle/>
        <a:p>
          <a:endParaRPr lang="ru-RU"/>
        </a:p>
      </dgm:t>
    </dgm:pt>
    <dgm:pt modelId="{125B7836-DE78-46FB-9274-EDDD126E4BC1}" type="sibTrans" cxnId="{38F44E04-C7AF-4280-AA6B-5BCC3EC15072}">
      <dgm:prSet/>
      <dgm:spPr/>
      <dgm:t>
        <a:bodyPr/>
        <a:lstStyle/>
        <a:p>
          <a:endParaRPr lang="ru-RU"/>
        </a:p>
      </dgm:t>
    </dgm:pt>
    <dgm:pt modelId="{AF975397-5204-4C93-ACD7-8A1C4F55EAB3}">
      <dgm:prSet phldrT="[Текст]"/>
      <dgm:spPr/>
      <dgm:t>
        <a:bodyPr/>
        <a:lstStyle/>
        <a:p>
          <a:r>
            <a:rPr lang="ru-RU" dirty="0"/>
            <a:t>экстраполяция</a:t>
          </a:r>
        </a:p>
      </dgm:t>
    </dgm:pt>
    <dgm:pt modelId="{EA14AD6F-C621-4F6E-B956-CD11885DF9AA}" type="parTrans" cxnId="{BC12A158-F140-4829-BF69-6D567F300354}">
      <dgm:prSet/>
      <dgm:spPr/>
      <dgm:t>
        <a:bodyPr/>
        <a:lstStyle/>
        <a:p>
          <a:endParaRPr lang="ru-RU"/>
        </a:p>
      </dgm:t>
    </dgm:pt>
    <dgm:pt modelId="{E25BB0CA-FBD7-4C80-9825-162154F6CDBE}" type="sibTrans" cxnId="{BC12A158-F140-4829-BF69-6D567F300354}">
      <dgm:prSet/>
      <dgm:spPr/>
      <dgm:t>
        <a:bodyPr/>
        <a:lstStyle/>
        <a:p>
          <a:endParaRPr lang="ru-RU"/>
        </a:p>
      </dgm:t>
    </dgm:pt>
    <dgm:pt modelId="{2769B352-7CB2-4743-92AD-E338717B5D98}" type="pres">
      <dgm:prSet presAssocID="{44691C5E-1936-4A99-BD74-A264F280EDF6}" presName="cycle" presStyleCnt="0">
        <dgm:presLayoutVars>
          <dgm:dir/>
          <dgm:resizeHandles val="exact"/>
        </dgm:presLayoutVars>
      </dgm:prSet>
      <dgm:spPr/>
    </dgm:pt>
    <dgm:pt modelId="{EEB97CDF-DC58-4929-86CA-ADC9E0DB1468}" type="pres">
      <dgm:prSet presAssocID="{3439D84B-05F7-4BA4-BDDA-1E1D24B9F5AA}" presName="arrow" presStyleLbl="node1" presStyleIdx="0" presStyleCnt="2">
        <dgm:presLayoutVars>
          <dgm:bulletEnabled val="1"/>
        </dgm:presLayoutVars>
      </dgm:prSet>
      <dgm:spPr/>
    </dgm:pt>
    <dgm:pt modelId="{4505CFF4-269F-4C78-8221-3DC1EDE96BA5}" type="pres">
      <dgm:prSet presAssocID="{AF975397-5204-4C93-ACD7-8A1C4F55EAB3}" presName="arrow" presStyleLbl="node1" presStyleIdx="1" presStyleCnt="2">
        <dgm:presLayoutVars>
          <dgm:bulletEnabled val="1"/>
        </dgm:presLayoutVars>
      </dgm:prSet>
      <dgm:spPr/>
    </dgm:pt>
  </dgm:ptLst>
  <dgm:cxnLst>
    <dgm:cxn modelId="{38F44E04-C7AF-4280-AA6B-5BCC3EC15072}" srcId="{44691C5E-1936-4A99-BD74-A264F280EDF6}" destId="{3439D84B-05F7-4BA4-BDDA-1E1D24B9F5AA}" srcOrd="0" destOrd="0" parTransId="{700699E5-893B-4F83-86A7-458D28F373C3}" sibTransId="{125B7836-DE78-46FB-9274-EDDD126E4BC1}"/>
    <dgm:cxn modelId="{E2431362-0BE5-433D-A1A0-654B851ED1BE}" type="presOf" srcId="{3439D84B-05F7-4BA4-BDDA-1E1D24B9F5AA}" destId="{EEB97CDF-DC58-4929-86CA-ADC9E0DB1468}" srcOrd="0" destOrd="0" presId="urn:microsoft.com/office/officeart/2005/8/layout/arrow1"/>
    <dgm:cxn modelId="{BC12A158-F140-4829-BF69-6D567F300354}" srcId="{44691C5E-1936-4A99-BD74-A264F280EDF6}" destId="{AF975397-5204-4C93-ACD7-8A1C4F55EAB3}" srcOrd="1" destOrd="0" parTransId="{EA14AD6F-C621-4F6E-B956-CD11885DF9AA}" sibTransId="{E25BB0CA-FBD7-4C80-9825-162154F6CDBE}"/>
    <dgm:cxn modelId="{2D1D9D7E-331C-43DC-BFFB-3E208FBC3F20}" type="presOf" srcId="{44691C5E-1936-4A99-BD74-A264F280EDF6}" destId="{2769B352-7CB2-4743-92AD-E338717B5D98}" srcOrd="0" destOrd="0" presId="urn:microsoft.com/office/officeart/2005/8/layout/arrow1"/>
    <dgm:cxn modelId="{9F2A3997-8308-432C-93CA-355FC71403F8}" type="presOf" srcId="{AF975397-5204-4C93-ACD7-8A1C4F55EAB3}" destId="{4505CFF4-269F-4C78-8221-3DC1EDE96BA5}" srcOrd="0" destOrd="0" presId="urn:microsoft.com/office/officeart/2005/8/layout/arrow1"/>
    <dgm:cxn modelId="{767ED626-01B8-424A-95CB-C92F311292FD}" type="presParOf" srcId="{2769B352-7CB2-4743-92AD-E338717B5D98}" destId="{EEB97CDF-DC58-4929-86CA-ADC9E0DB1468}" srcOrd="0" destOrd="0" presId="urn:microsoft.com/office/officeart/2005/8/layout/arrow1"/>
    <dgm:cxn modelId="{63BB88FD-2CC7-43DE-8E5F-AFA4E6007E92}" type="presParOf" srcId="{2769B352-7CB2-4743-92AD-E338717B5D98}" destId="{4505CFF4-269F-4C78-8221-3DC1EDE96BA5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485FF7-EA8A-4644-A75E-FEF2BB84BCB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50DD33-B7A3-4C72-99AE-53133296C4E4}">
      <dgm:prSet phldrT="[Текст]"/>
      <dgm:spPr/>
      <dgm:t>
        <a:bodyPr/>
        <a:lstStyle/>
        <a:p>
          <a:r>
            <a:rPr lang="ru-RU" dirty="0">
              <a:solidFill>
                <a:srgbClr val="7030A0"/>
              </a:solidFill>
            </a:rPr>
            <a:t>Независимая переменная </a:t>
          </a:r>
          <a:r>
            <a:rPr lang="ru-RU" dirty="0"/>
            <a:t>–фактор, который изменяется экспериментатором</a:t>
          </a:r>
        </a:p>
      </dgm:t>
    </dgm:pt>
    <dgm:pt modelId="{A5587E2E-6B4D-4441-B931-B1A52EA84545}" type="parTrans" cxnId="{4186D3FF-5C80-49D9-B529-391859018F2D}">
      <dgm:prSet/>
      <dgm:spPr/>
      <dgm:t>
        <a:bodyPr/>
        <a:lstStyle/>
        <a:p>
          <a:endParaRPr lang="ru-RU"/>
        </a:p>
      </dgm:t>
    </dgm:pt>
    <dgm:pt modelId="{3E228D9C-770C-4AA3-8153-CEBA71F66FB6}" type="sibTrans" cxnId="{4186D3FF-5C80-49D9-B529-391859018F2D}">
      <dgm:prSet/>
      <dgm:spPr/>
      <dgm:t>
        <a:bodyPr/>
        <a:lstStyle/>
        <a:p>
          <a:endParaRPr lang="ru-RU"/>
        </a:p>
      </dgm:t>
    </dgm:pt>
    <dgm:pt modelId="{AD6075EF-9A14-4B1A-BCF0-AD5EDD2BB1FE}">
      <dgm:prSet phldrT="[Текст]"/>
      <dgm:spPr/>
      <dgm:t>
        <a:bodyPr/>
        <a:lstStyle/>
        <a:p>
          <a:r>
            <a:rPr lang="ru-RU" dirty="0">
              <a:solidFill>
                <a:srgbClr val="FF0000"/>
              </a:solidFill>
            </a:rPr>
            <a:t>Зависимая переменная </a:t>
          </a:r>
          <a:r>
            <a:rPr lang="ru-RU" dirty="0"/>
            <a:t>– фактор, который изменяется под влиянием другого фактора </a:t>
          </a:r>
        </a:p>
      </dgm:t>
    </dgm:pt>
    <dgm:pt modelId="{75D488DC-BA59-4D36-A9C4-8FE493C8C0F1}" type="parTrans" cxnId="{6FE5E8BD-EB75-40F4-B7BE-72B36C142C06}">
      <dgm:prSet/>
      <dgm:spPr/>
      <dgm:t>
        <a:bodyPr/>
        <a:lstStyle/>
        <a:p>
          <a:endParaRPr lang="ru-RU"/>
        </a:p>
      </dgm:t>
    </dgm:pt>
    <dgm:pt modelId="{D782CEBB-A125-45C8-A0F8-6A5D21813EE8}" type="sibTrans" cxnId="{6FE5E8BD-EB75-40F4-B7BE-72B36C142C06}">
      <dgm:prSet/>
      <dgm:spPr/>
      <dgm:t>
        <a:bodyPr/>
        <a:lstStyle/>
        <a:p>
          <a:endParaRPr lang="ru-RU"/>
        </a:p>
      </dgm:t>
    </dgm:pt>
    <dgm:pt modelId="{D8BAC7CB-580F-44AA-AC90-3AE393058644}" type="pres">
      <dgm:prSet presAssocID="{80485FF7-EA8A-4644-A75E-FEF2BB84BCB0}" presName="diagram" presStyleCnt="0">
        <dgm:presLayoutVars>
          <dgm:dir/>
          <dgm:resizeHandles val="exact"/>
        </dgm:presLayoutVars>
      </dgm:prSet>
      <dgm:spPr/>
    </dgm:pt>
    <dgm:pt modelId="{1487995E-23C4-401D-9766-06EA00B0A618}" type="pres">
      <dgm:prSet presAssocID="{BE50DD33-B7A3-4C72-99AE-53133296C4E4}" presName="node" presStyleLbl="node1" presStyleIdx="0" presStyleCnt="2">
        <dgm:presLayoutVars>
          <dgm:bulletEnabled val="1"/>
        </dgm:presLayoutVars>
      </dgm:prSet>
      <dgm:spPr/>
    </dgm:pt>
    <dgm:pt modelId="{82FEA45E-5F0B-4CC0-9711-1ED37DD56144}" type="pres">
      <dgm:prSet presAssocID="{3E228D9C-770C-4AA3-8153-CEBA71F66FB6}" presName="sibTrans" presStyleCnt="0"/>
      <dgm:spPr/>
    </dgm:pt>
    <dgm:pt modelId="{4A8C5BFC-DAAA-408C-9AA2-3D82FF8A9354}" type="pres">
      <dgm:prSet presAssocID="{AD6075EF-9A14-4B1A-BCF0-AD5EDD2BB1FE}" presName="node" presStyleLbl="node1" presStyleIdx="1" presStyleCnt="2">
        <dgm:presLayoutVars>
          <dgm:bulletEnabled val="1"/>
        </dgm:presLayoutVars>
      </dgm:prSet>
      <dgm:spPr/>
    </dgm:pt>
  </dgm:ptLst>
  <dgm:cxnLst>
    <dgm:cxn modelId="{EB1E2E78-82A0-4F3C-B580-9F67BFABE400}" type="presOf" srcId="{BE50DD33-B7A3-4C72-99AE-53133296C4E4}" destId="{1487995E-23C4-401D-9766-06EA00B0A618}" srcOrd="0" destOrd="0" presId="urn:microsoft.com/office/officeart/2005/8/layout/default"/>
    <dgm:cxn modelId="{6FE5E8BD-EB75-40F4-B7BE-72B36C142C06}" srcId="{80485FF7-EA8A-4644-A75E-FEF2BB84BCB0}" destId="{AD6075EF-9A14-4B1A-BCF0-AD5EDD2BB1FE}" srcOrd="1" destOrd="0" parTransId="{75D488DC-BA59-4D36-A9C4-8FE493C8C0F1}" sibTransId="{D782CEBB-A125-45C8-A0F8-6A5D21813EE8}"/>
    <dgm:cxn modelId="{FF917EDB-ECF9-4BE9-9062-AF06E74DA885}" type="presOf" srcId="{AD6075EF-9A14-4B1A-BCF0-AD5EDD2BB1FE}" destId="{4A8C5BFC-DAAA-408C-9AA2-3D82FF8A9354}" srcOrd="0" destOrd="0" presId="urn:microsoft.com/office/officeart/2005/8/layout/default"/>
    <dgm:cxn modelId="{350072DD-CB2F-4626-9107-509BB8AD0A6E}" type="presOf" srcId="{80485FF7-EA8A-4644-A75E-FEF2BB84BCB0}" destId="{D8BAC7CB-580F-44AA-AC90-3AE393058644}" srcOrd="0" destOrd="0" presId="urn:microsoft.com/office/officeart/2005/8/layout/default"/>
    <dgm:cxn modelId="{4186D3FF-5C80-49D9-B529-391859018F2D}" srcId="{80485FF7-EA8A-4644-A75E-FEF2BB84BCB0}" destId="{BE50DD33-B7A3-4C72-99AE-53133296C4E4}" srcOrd="0" destOrd="0" parTransId="{A5587E2E-6B4D-4441-B931-B1A52EA84545}" sibTransId="{3E228D9C-770C-4AA3-8153-CEBA71F66FB6}"/>
    <dgm:cxn modelId="{FA6F9713-433E-45E0-BB59-51D5D1077FE6}" type="presParOf" srcId="{D8BAC7CB-580F-44AA-AC90-3AE393058644}" destId="{1487995E-23C4-401D-9766-06EA00B0A618}" srcOrd="0" destOrd="0" presId="urn:microsoft.com/office/officeart/2005/8/layout/default"/>
    <dgm:cxn modelId="{62EEBE1E-B1B8-4B9C-A379-5810A04F89B1}" type="presParOf" srcId="{D8BAC7CB-580F-44AA-AC90-3AE393058644}" destId="{82FEA45E-5F0B-4CC0-9711-1ED37DD56144}" srcOrd="1" destOrd="0" presId="urn:microsoft.com/office/officeart/2005/8/layout/default"/>
    <dgm:cxn modelId="{279F2438-7B61-4FA4-896B-24F6CAAAEF5C}" type="presParOf" srcId="{D8BAC7CB-580F-44AA-AC90-3AE393058644}" destId="{4A8C5BFC-DAAA-408C-9AA2-3D82FF8A9354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4985A-D8CA-4D60-B482-368D364EE829}">
      <dsp:nvSpPr>
        <dsp:cNvPr id="0" name=""/>
        <dsp:cNvSpPr/>
      </dsp:nvSpPr>
      <dsp:spPr>
        <a:xfrm>
          <a:off x="3972" y="996"/>
          <a:ext cx="11044807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700" kern="1200" dirty="0"/>
            <a:t>Статистические методы в исследованиях</a:t>
          </a:r>
        </a:p>
      </dsp:txBody>
      <dsp:txXfrm>
        <a:off x="44157" y="41181"/>
        <a:ext cx="10964437" cy="1291639"/>
      </dsp:txXfrm>
    </dsp:sp>
    <dsp:sp modelId="{DC3FCC1F-721B-451C-8E25-08FF9EF486DA}">
      <dsp:nvSpPr>
        <dsp:cNvPr id="0" name=""/>
        <dsp:cNvSpPr/>
      </dsp:nvSpPr>
      <dsp:spPr>
        <a:xfrm>
          <a:off x="3972" y="1561895"/>
          <a:ext cx="3486366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- </a:t>
          </a:r>
          <a:r>
            <a:rPr lang="ru-RU" sz="2700" kern="1200" dirty="0" err="1"/>
            <a:t>статметоды</a:t>
          </a:r>
          <a:r>
            <a:rPr lang="ru-RU" sz="2700" kern="1200" dirty="0"/>
            <a:t> общего назначения;</a:t>
          </a:r>
        </a:p>
      </dsp:txBody>
      <dsp:txXfrm>
        <a:off x="44157" y="1602080"/>
        <a:ext cx="3405996" cy="1291639"/>
      </dsp:txXfrm>
    </dsp:sp>
    <dsp:sp modelId="{97DD72B6-7B8F-4E58-AAF2-4CD68F57F295}">
      <dsp:nvSpPr>
        <dsp:cNvPr id="0" name=""/>
        <dsp:cNvSpPr/>
      </dsp:nvSpPr>
      <dsp:spPr>
        <a:xfrm>
          <a:off x="3783192" y="1561895"/>
          <a:ext cx="3486366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 err="1"/>
            <a:t>Статмоделирование</a:t>
          </a:r>
          <a:r>
            <a:rPr lang="ru-RU" sz="2700" kern="1200" dirty="0"/>
            <a:t>:</a:t>
          </a:r>
        </a:p>
      </dsp:txBody>
      <dsp:txXfrm>
        <a:off x="3823377" y="1602080"/>
        <a:ext cx="3405996" cy="1291639"/>
      </dsp:txXfrm>
    </dsp:sp>
    <dsp:sp modelId="{9FFB6EC6-654C-4101-B080-463ABC48A2FF}">
      <dsp:nvSpPr>
        <dsp:cNvPr id="0" name=""/>
        <dsp:cNvSpPr/>
      </dsp:nvSpPr>
      <dsp:spPr>
        <a:xfrm>
          <a:off x="3783192" y="3122794"/>
          <a:ext cx="3486366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Численное моделирование трендов, интерполяция, экстраполяция…</a:t>
          </a:r>
        </a:p>
      </dsp:txBody>
      <dsp:txXfrm>
        <a:off x="3823377" y="3162979"/>
        <a:ext cx="3405996" cy="1291639"/>
      </dsp:txXfrm>
    </dsp:sp>
    <dsp:sp modelId="{2C10E5E7-DFC9-4047-B76E-E2C4334C2FC1}">
      <dsp:nvSpPr>
        <dsp:cNvPr id="0" name=""/>
        <dsp:cNvSpPr/>
      </dsp:nvSpPr>
      <dsp:spPr>
        <a:xfrm>
          <a:off x="7562413" y="1561895"/>
          <a:ext cx="3486366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 err="1"/>
            <a:t>статметоды</a:t>
          </a:r>
          <a:r>
            <a:rPr lang="ru-RU" sz="2700" kern="1200" dirty="0"/>
            <a:t> конкретных наук:</a:t>
          </a:r>
        </a:p>
      </dsp:txBody>
      <dsp:txXfrm>
        <a:off x="7602598" y="1602080"/>
        <a:ext cx="3405996" cy="1291639"/>
      </dsp:txXfrm>
    </dsp:sp>
    <dsp:sp modelId="{0B121FA4-A9A0-4CEA-A2FC-6BD0FA8E263A}">
      <dsp:nvSpPr>
        <dsp:cNvPr id="0" name=""/>
        <dsp:cNvSpPr/>
      </dsp:nvSpPr>
      <dsp:spPr>
        <a:xfrm>
          <a:off x="7562413" y="3122794"/>
          <a:ext cx="3486366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i="1" kern="1200" dirty="0"/>
            <a:t>определение средних величин</a:t>
          </a:r>
          <a:r>
            <a:rPr lang="ru-RU" sz="2000" kern="1200" dirty="0"/>
            <a:t> и др., корреляционный, регрессионный анализ…</a:t>
          </a:r>
        </a:p>
      </dsp:txBody>
      <dsp:txXfrm>
        <a:off x="7602598" y="3162979"/>
        <a:ext cx="3405996" cy="12916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4985A-D8CA-4D60-B482-368D364EE829}">
      <dsp:nvSpPr>
        <dsp:cNvPr id="0" name=""/>
        <dsp:cNvSpPr/>
      </dsp:nvSpPr>
      <dsp:spPr>
        <a:xfrm>
          <a:off x="4080" y="996"/>
          <a:ext cx="11044591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Математические методы 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в исследованиях по психологии</a:t>
          </a:r>
        </a:p>
      </dsp:txBody>
      <dsp:txXfrm>
        <a:off x="44265" y="41181"/>
        <a:ext cx="10964221" cy="1291639"/>
      </dsp:txXfrm>
    </dsp:sp>
    <dsp:sp modelId="{DC3FCC1F-721B-451C-8E25-08FF9EF486DA}">
      <dsp:nvSpPr>
        <dsp:cNvPr id="0" name=""/>
        <dsp:cNvSpPr/>
      </dsp:nvSpPr>
      <dsp:spPr>
        <a:xfrm>
          <a:off x="4080" y="1561895"/>
          <a:ext cx="5299708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Метод</a:t>
          </a:r>
          <a:r>
            <a:rPr lang="kk-KZ" sz="3100" kern="1200" dirty="0"/>
            <a:t>ы</a:t>
          </a:r>
          <a:r>
            <a:rPr lang="ru-RU" sz="3100" kern="1200" dirty="0"/>
            <a:t> математического моделирования</a:t>
          </a:r>
        </a:p>
      </dsp:txBody>
      <dsp:txXfrm>
        <a:off x="44265" y="1602080"/>
        <a:ext cx="5219338" cy="1291639"/>
      </dsp:txXfrm>
    </dsp:sp>
    <dsp:sp modelId="{81ECC302-BACF-4909-A87D-96199597B4AF}">
      <dsp:nvSpPr>
        <dsp:cNvPr id="0" name=""/>
        <dsp:cNvSpPr/>
      </dsp:nvSpPr>
      <dsp:spPr>
        <a:xfrm>
          <a:off x="4080" y="3122794"/>
          <a:ext cx="5299708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Модель «формула человека», модели </a:t>
          </a:r>
          <a:r>
            <a:rPr lang="ru-RU" sz="1900" kern="1200" dirty="0" err="1"/>
            <a:t>научения</a:t>
          </a:r>
          <a:r>
            <a:rPr lang="ru-RU" sz="1900" kern="1200" dirty="0"/>
            <a:t>, …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численное моделирование, аппроксимация, интерполяция и др.</a:t>
          </a:r>
        </a:p>
      </dsp:txBody>
      <dsp:txXfrm>
        <a:off x="44265" y="3162979"/>
        <a:ext cx="5219338" cy="1291639"/>
      </dsp:txXfrm>
    </dsp:sp>
    <dsp:sp modelId="{63288409-C8BF-4266-BB71-510901B2E4D7}">
      <dsp:nvSpPr>
        <dsp:cNvPr id="0" name=""/>
        <dsp:cNvSpPr/>
      </dsp:nvSpPr>
      <dsp:spPr>
        <a:xfrm>
          <a:off x="5748963" y="1561895"/>
          <a:ext cx="5299708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Методы математической обработки данных</a:t>
          </a:r>
        </a:p>
      </dsp:txBody>
      <dsp:txXfrm>
        <a:off x="5789148" y="1602080"/>
        <a:ext cx="5219338" cy="1291639"/>
      </dsp:txXfrm>
    </dsp:sp>
    <dsp:sp modelId="{AC997733-888A-4AC9-8939-FB64C40E2F4C}">
      <dsp:nvSpPr>
        <dsp:cNvPr id="0" name=""/>
        <dsp:cNvSpPr/>
      </dsp:nvSpPr>
      <dsp:spPr>
        <a:xfrm>
          <a:off x="5748963" y="3122794"/>
          <a:ext cx="5299708" cy="1372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i="1" kern="1200" dirty="0" err="1"/>
            <a:t>шкалирование</a:t>
          </a:r>
          <a:r>
            <a:rPr lang="ru-RU" sz="1900" i="1" kern="1200" dirty="0"/>
            <a:t>, определение средних величин</a:t>
          </a:r>
          <a:r>
            <a:rPr lang="ru-RU" sz="1900" kern="1200" dirty="0"/>
            <a:t> и др., стат.методы: корреляционный, регрессионный анализ…</a:t>
          </a:r>
        </a:p>
      </dsp:txBody>
      <dsp:txXfrm>
        <a:off x="5789148" y="3162979"/>
        <a:ext cx="5219338" cy="12916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97CDF-DC58-4929-86CA-ADC9E0DB1468}">
      <dsp:nvSpPr>
        <dsp:cNvPr id="0" name=""/>
        <dsp:cNvSpPr/>
      </dsp:nvSpPr>
      <dsp:spPr>
        <a:xfrm rot="16200000">
          <a:off x="1958" y="2530"/>
          <a:ext cx="4490739" cy="4490739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 dirty="0" err="1"/>
            <a:t>инт</a:t>
          </a:r>
          <a:r>
            <a:rPr lang="kk-KZ" sz="3900" kern="1200" dirty="0"/>
            <a:t>е</a:t>
          </a:r>
          <a:r>
            <a:rPr lang="ru-RU" sz="3900" kern="1200" dirty="0" err="1"/>
            <a:t>рполяция</a:t>
          </a:r>
          <a:endParaRPr lang="ru-RU" sz="3900" kern="1200" dirty="0"/>
        </a:p>
      </dsp:txBody>
      <dsp:txXfrm rot="5400000">
        <a:off x="787838" y="1125214"/>
        <a:ext cx="3704860" cy="2245369"/>
      </dsp:txXfrm>
    </dsp:sp>
    <dsp:sp modelId="{4505CFF4-269F-4C78-8221-3DC1EDE96BA5}">
      <dsp:nvSpPr>
        <dsp:cNvPr id="0" name=""/>
        <dsp:cNvSpPr/>
      </dsp:nvSpPr>
      <dsp:spPr>
        <a:xfrm rot="5400000">
          <a:off x="6378501" y="2530"/>
          <a:ext cx="4490739" cy="4490739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 dirty="0"/>
            <a:t>экстраполяция</a:t>
          </a:r>
        </a:p>
      </dsp:txBody>
      <dsp:txXfrm rot="-5400000">
        <a:off x="6378502" y="1125215"/>
        <a:ext cx="3704860" cy="22453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7995E-23C4-401D-9766-06EA00B0A618}">
      <dsp:nvSpPr>
        <dsp:cNvPr id="0" name=""/>
        <dsp:cNvSpPr/>
      </dsp:nvSpPr>
      <dsp:spPr>
        <a:xfrm>
          <a:off x="1186" y="199051"/>
          <a:ext cx="4627566" cy="27765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7030A0"/>
              </a:solidFill>
            </a:rPr>
            <a:t>Независимая переменная </a:t>
          </a:r>
          <a:r>
            <a:rPr lang="ru-RU" sz="3500" kern="1200" dirty="0"/>
            <a:t>–фактор, который изменяется экспериментатором</a:t>
          </a:r>
        </a:p>
      </dsp:txBody>
      <dsp:txXfrm>
        <a:off x="1186" y="199051"/>
        <a:ext cx="4627566" cy="2776539"/>
      </dsp:txXfrm>
    </dsp:sp>
    <dsp:sp modelId="{4A8C5BFC-DAAA-408C-9AA2-3D82FF8A9354}">
      <dsp:nvSpPr>
        <dsp:cNvPr id="0" name=""/>
        <dsp:cNvSpPr/>
      </dsp:nvSpPr>
      <dsp:spPr>
        <a:xfrm>
          <a:off x="5091509" y="199051"/>
          <a:ext cx="4627566" cy="27765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FF0000"/>
              </a:solidFill>
            </a:rPr>
            <a:t>Зависимая переменная </a:t>
          </a:r>
          <a:r>
            <a:rPr lang="ru-RU" sz="3500" kern="1200" dirty="0"/>
            <a:t>– фактор, который изменяется под влиянием другого фактора </a:t>
          </a:r>
        </a:p>
      </dsp:txBody>
      <dsp:txXfrm>
        <a:off x="5091509" y="199051"/>
        <a:ext cx="4627566" cy="2776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198895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49080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8412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974351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67709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61019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00655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35431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35655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1700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25260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474202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64216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84907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22149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99484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48E19260-9759-AE79-6532-CDC0722AE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628609-6839-C2CE-56EF-C9D175DB3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3E097906-0AFC-020A-3FDF-154417FA9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79A37ED6-5B14-0415-B3C1-F58F31CAC8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B194E24C-3F55-4A83-960C-1D5F422F9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92AEE528-6514-8FA6-741C-6EB9203B01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A7F2B57D-0954-25CF-1E38-9CDF53002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DC1BD59A-ED40-A905-D307-8B3952E46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7712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931884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50887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0815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8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  <p:sldLayoutId id="2147483752" r:id="rId17"/>
    <p:sldLayoutId id="2147483753" r:id="rId18"/>
    <p:sldLayoutId id="2147483754" r:id="rId19"/>
    <p:sldLayoutId id="2147483755" r:id="rId20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lumpics.ru/approximation-in-excel/" TargetMode="Externa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dirty="0"/>
              <a:t>Лекция 3. </a:t>
            </a:r>
            <a:br>
              <a:rPr lang="ru-RU" dirty="0"/>
            </a:br>
            <a:r>
              <a:rPr lang="ru-RU" sz="4000" cap="none" dirty="0">
                <a:solidFill>
                  <a:srgbClr val="FFFF00"/>
                </a:solidFill>
              </a:rPr>
              <a:t>Классификация математических и статистических методов исследований </a:t>
            </a:r>
            <a:br>
              <a:rPr lang="ru-RU" sz="4000" cap="none" dirty="0">
                <a:solidFill>
                  <a:srgbClr val="FFFF00"/>
                </a:solidFill>
              </a:rPr>
            </a:br>
            <a:r>
              <a:rPr lang="ru-RU" sz="4000" cap="none" dirty="0">
                <a:solidFill>
                  <a:srgbClr val="FFFF00"/>
                </a:solidFill>
              </a:rPr>
              <a:t>в психологии</a:t>
            </a:r>
            <a:endParaRPr lang="en-US" cap="none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Аппроксимации: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fontAlgn="base"/>
            <a:r>
              <a:rPr lang="ru-RU" sz="3400" cap="none" dirty="0"/>
              <a:t>Линейной;</a:t>
            </a:r>
          </a:p>
          <a:p>
            <a:pPr lvl="0" fontAlgn="base"/>
            <a:r>
              <a:rPr lang="ru-RU" sz="3400" cap="none" dirty="0"/>
              <a:t>Экспоненциальной;</a:t>
            </a:r>
            <a:r>
              <a:rPr lang="en-US" sz="3400" cap="none" dirty="0"/>
              <a:t> </a:t>
            </a:r>
            <a:endParaRPr lang="ru-RU" sz="3400" cap="none" dirty="0"/>
          </a:p>
          <a:p>
            <a:pPr lvl="0" fontAlgn="base"/>
            <a:r>
              <a:rPr lang="ru-RU" sz="3400" cap="none" dirty="0"/>
              <a:t>Логарифмической;</a:t>
            </a:r>
          </a:p>
          <a:p>
            <a:pPr lvl="0" fontAlgn="base"/>
            <a:r>
              <a:rPr lang="ru-RU" sz="3400" cap="none" dirty="0"/>
              <a:t>Полиномиальной;</a:t>
            </a:r>
          </a:p>
          <a:p>
            <a:pPr lvl="0" fontAlgn="base"/>
            <a:r>
              <a:rPr lang="ru-RU" sz="3400" cap="none" dirty="0"/>
              <a:t>Степенной.</a:t>
            </a:r>
          </a:p>
          <a:p>
            <a:pPr lvl="0" fontAlgn="base"/>
            <a:endParaRPr lang="ru-RU" dirty="0"/>
          </a:p>
          <a:p>
            <a:pPr lvl="0" fontAlgn="base"/>
            <a:endParaRPr lang="ru-RU" dirty="0"/>
          </a:p>
          <a:p>
            <a:r>
              <a:rPr lang="ru-RU" u="sng" dirty="0">
                <a:hlinkClick r:id="rId2"/>
              </a:rPr>
              <a:t>http://lumpics.ru/approximation-in-excel/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Алгоритм аппроксимации в </a:t>
            </a:r>
            <a:r>
              <a:rPr lang="en-US" dirty="0" err="1"/>
              <a:t>Exel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kk-KZ" sz="2800" cap="none" dirty="0"/>
              <a:t>Соберите данные</a:t>
            </a:r>
            <a:r>
              <a:rPr lang="ru-RU" sz="2800" cap="none" dirty="0"/>
              <a:t>. Заполните таблицу в </a:t>
            </a:r>
            <a:r>
              <a:rPr lang="en-US" sz="2800" cap="none" dirty="0" err="1"/>
              <a:t>Exel</a:t>
            </a:r>
            <a:endParaRPr lang="kk-KZ" sz="2800" cap="none" dirty="0"/>
          </a:p>
          <a:p>
            <a:pPr lvl="0"/>
            <a:r>
              <a:rPr lang="ru-RU" sz="2800" cap="none" dirty="0"/>
              <a:t>Создайте диаграмму (график)</a:t>
            </a:r>
            <a:r>
              <a:rPr lang="en-US" sz="2800" cap="none" dirty="0"/>
              <a:t> </a:t>
            </a:r>
            <a:r>
              <a:rPr lang="kk-KZ" sz="2800" cap="none" dirty="0"/>
              <a:t>по данным</a:t>
            </a:r>
            <a:r>
              <a:rPr lang="ru-RU" sz="2800" cap="none" dirty="0"/>
              <a:t>.</a:t>
            </a:r>
          </a:p>
          <a:p>
            <a:pPr lvl="0"/>
            <a:r>
              <a:rPr lang="ru-RU" sz="2800" cap="none" dirty="0"/>
              <a:t>Выделите линию функции на графике и нажмите правую кнопку мыши, выберите "Добавить линию тренда"</a:t>
            </a:r>
          </a:p>
          <a:p>
            <a:pPr lvl="0"/>
            <a:r>
              <a:rPr lang="ru-RU" sz="2800" cap="none" dirty="0"/>
              <a:t>Выберите тип </a:t>
            </a:r>
            <a:r>
              <a:rPr lang="ru-RU" sz="2800" b="1" cap="none" dirty="0"/>
              <a:t>аппроксимации</a:t>
            </a:r>
            <a:r>
              <a:rPr lang="ru-RU" sz="2800" cap="none" dirty="0"/>
              <a:t> во вкладке "Тип" в открывшемся диалоговом окне "Линия тренда"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582" y="464127"/>
            <a:ext cx="10972800" cy="1066800"/>
          </a:xfrm>
        </p:spPr>
        <p:txBody>
          <a:bodyPr/>
          <a:lstStyle/>
          <a:p>
            <a:r>
              <a:rPr lang="kk-KZ" dirty="0"/>
              <a:t>Интерполяция и экстраполяция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9155" y="1828800"/>
            <a:ext cx="7755653" cy="4544291"/>
          </a:xfrm>
        </p:spPr>
        <p:txBody>
          <a:bodyPr>
            <a:normAutofit/>
          </a:bodyPr>
          <a:lstStyle/>
          <a:p>
            <a:r>
              <a:rPr lang="ru-RU" sz="2800" cap="none" dirty="0" err="1"/>
              <a:t>Интерполя́ция</a:t>
            </a:r>
            <a:r>
              <a:rPr lang="ru-RU" sz="2800" cap="none" dirty="0"/>
              <a:t>, </a:t>
            </a:r>
            <a:r>
              <a:rPr lang="ru-RU" sz="2800" cap="none" dirty="0" err="1"/>
              <a:t>интерполи́рование</a:t>
            </a:r>
            <a:r>
              <a:rPr lang="ru-RU" sz="2800" cap="none" dirty="0"/>
              <a:t> — в математике способ нахождения промежуточных значений величины по имеющемуся дискретному набору известных значений. </a:t>
            </a:r>
          </a:p>
          <a:p>
            <a:r>
              <a:rPr lang="ru-RU" sz="2800" cap="none" dirty="0"/>
              <a:t>Термин «интерполяция» впервые употребил </a:t>
            </a:r>
            <a:r>
              <a:rPr lang="ru-RU" dirty="0"/>
              <a:t>Джон Валлис в трактате «Арифметика бесконечных» (1655)</a:t>
            </a:r>
          </a:p>
        </p:txBody>
      </p:sp>
      <p:pic>
        <p:nvPicPr>
          <p:cNvPr id="14338" name="Picture 2" descr="John Wallis by Sir Godfrey Kneller, B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12200" y="1714489"/>
            <a:ext cx="3479800" cy="31527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667768" y="4826676"/>
            <a:ext cx="3524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Джон Валлис – англ.ученый, предшественник создателей математического анализа </a:t>
            </a:r>
          </a:p>
          <a:p>
            <a:r>
              <a:rPr lang="ru-RU" dirty="0"/>
              <a:t>(1616-1673)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64127"/>
            <a:ext cx="10972800" cy="1066800"/>
          </a:xfrm>
        </p:spPr>
        <p:txBody>
          <a:bodyPr/>
          <a:lstStyle/>
          <a:p>
            <a:r>
              <a:rPr lang="ru-RU" dirty="0"/>
              <a:t>Экстраполяция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16864" y="2036618"/>
            <a:ext cx="10871200" cy="4535654"/>
          </a:xfrm>
        </p:spPr>
        <p:txBody>
          <a:bodyPr>
            <a:normAutofit/>
          </a:bodyPr>
          <a:lstStyle/>
          <a:p>
            <a:r>
              <a:rPr lang="ru-RU" sz="2400" cap="none" dirty="0"/>
              <a:t>Экстраполяция (</a:t>
            </a:r>
            <a:r>
              <a:rPr lang="ru-RU" sz="2400" cap="none" dirty="0" err="1"/>
              <a:t>extrapolation</a:t>
            </a:r>
            <a:r>
              <a:rPr lang="ru-RU" sz="2400" cap="none" dirty="0"/>
              <a:t>) – это нахождение неизвестной величины, находящейся за пределами ряда известных величин по имеющемуся набору известных величин</a:t>
            </a:r>
          </a:p>
          <a:p>
            <a:endParaRPr lang="ru-RU" sz="2400" cap="none" dirty="0"/>
          </a:p>
          <a:p>
            <a:r>
              <a:rPr lang="ru-RU" sz="2400" cap="none" dirty="0"/>
              <a:t>В математике и статистике под экстраполяцией понимается продолжение динамического ряда данных по определённым формулам</a:t>
            </a:r>
          </a:p>
          <a:p>
            <a:endParaRPr lang="ru-RU" sz="2400" cap="none" dirty="0"/>
          </a:p>
          <a:p>
            <a:r>
              <a:rPr lang="ru-RU" sz="2400" cap="none" dirty="0"/>
              <a:t>Экстраполяция служит наиболее важным средством </a:t>
            </a:r>
            <a:r>
              <a:rPr lang="ru-RU" sz="2400" i="1" cap="none" dirty="0"/>
              <a:t>диагностических процедур</a:t>
            </a:r>
            <a:r>
              <a:rPr lang="ru-RU" sz="2400" cap="none" dirty="0"/>
              <a:t> и </a:t>
            </a:r>
            <a:r>
              <a:rPr lang="ru-RU" sz="2400" i="1" cap="none" dirty="0"/>
              <a:t>прогнозирования</a:t>
            </a:r>
            <a:r>
              <a:rPr lang="ru-RU" sz="2400" cap="none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745" y="671945"/>
            <a:ext cx="10972800" cy="1066800"/>
          </a:xfrm>
        </p:spPr>
        <p:txBody>
          <a:bodyPr/>
          <a:lstStyle/>
          <a:p>
            <a:r>
              <a:rPr lang="ru-RU" dirty="0"/>
              <a:t>Связь </a:t>
            </a:r>
            <a:r>
              <a:rPr lang="ru-RU" dirty="0" err="1"/>
              <a:t>интра</a:t>
            </a:r>
            <a:r>
              <a:rPr lang="ru-RU" dirty="0"/>
              <a:t>- и экстраполяции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17033" y="1600200"/>
          <a:ext cx="108712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76475" y="5929330"/>
            <a:ext cx="6189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Внутри отрезка			снаружи – за отрезок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454" y="436419"/>
            <a:ext cx="10972800" cy="1066800"/>
          </a:xfrm>
        </p:spPr>
        <p:txBody>
          <a:bodyPr/>
          <a:lstStyle/>
          <a:p>
            <a:r>
              <a:rPr lang="ru-RU" cap="none" dirty="0"/>
              <a:t>Итерация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510145"/>
            <a:ext cx="10972800" cy="5064391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sz="2400" cap="none" dirty="0"/>
              <a:t>Итерация (лат. </a:t>
            </a:r>
            <a:r>
              <a:rPr lang="ru-RU" sz="2400" cap="none" dirty="0" err="1"/>
              <a:t>iteratio</a:t>
            </a:r>
            <a:r>
              <a:rPr lang="ru-RU" sz="2400" cap="none" dirty="0"/>
              <a:t> — повторяю) — повторение какого-либо действия. </a:t>
            </a:r>
          </a:p>
          <a:p>
            <a:endParaRPr lang="ru-RU" sz="2400" cap="none" dirty="0"/>
          </a:p>
          <a:p>
            <a:r>
              <a:rPr lang="en-US" sz="2400" cap="none" dirty="0"/>
              <a:t>C</a:t>
            </a:r>
            <a:r>
              <a:rPr lang="kk-KZ" sz="2400" cap="none" dirty="0"/>
              <a:t>колько психологов необходимо Казахстану</a:t>
            </a:r>
            <a:r>
              <a:rPr lang="ru-RU" sz="2400" cap="none" dirty="0"/>
              <a:t>?</a:t>
            </a:r>
          </a:p>
          <a:p>
            <a:r>
              <a:rPr lang="ru-RU" sz="2400" cap="none" dirty="0"/>
              <a:t>На сколько будут востребованы психологические услуги?</a:t>
            </a:r>
          </a:p>
          <a:p>
            <a:endParaRPr lang="ru-RU" sz="2400" cap="none" dirty="0"/>
          </a:p>
          <a:p>
            <a:r>
              <a:rPr lang="ru-RU" sz="2400" cap="none" dirty="0"/>
              <a:t>Рост центров, оказывающих психологические услуги</a:t>
            </a:r>
          </a:p>
          <a:p>
            <a:endParaRPr lang="ru-RU" sz="2400" cap="none" dirty="0"/>
          </a:p>
          <a:p>
            <a:r>
              <a:rPr lang="ru-RU" sz="2400" cap="none" dirty="0"/>
              <a:t>Рост </a:t>
            </a:r>
            <a:r>
              <a:rPr lang="ru-RU" sz="2400" cap="none" dirty="0" err="1"/>
              <a:t>интернет-зависимых</a:t>
            </a:r>
            <a:r>
              <a:rPr lang="ru-RU" sz="2400" cap="none" dirty="0"/>
              <a:t>, 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399" y="1814816"/>
            <a:ext cx="9992591" cy="1828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Лекция 4. </a:t>
            </a:r>
            <a:br>
              <a:rPr lang="ru-RU" b="1" dirty="0"/>
            </a:br>
            <a:r>
              <a:rPr lang="ru-RU" dirty="0"/>
              <a:t>Первичные описательные статистики</a:t>
            </a:r>
            <a:r>
              <a:rPr lang="ru-RU" b="1" dirty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4480560"/>
            <a:ext cx="8689976" cy="777239"/>
          </a:xfrm>
        </p:spPr>
        <p:txBody>
          <a:bodyPr/>
          <a:lstStyle/>
          <a:p>
            <a:r>
              <a:rPr lang="ru-RU" cap="none" dirty="0"/>
              <a:t>Составила А.К. </a:t>
            </a:r>
            <a:r>
              <a:rPr lang="ru-RU" cap="none" dirty="0" err="1"/>
              <a:t>Мынбаева</a:t>
            </a:r>
            <a:endParaRPr lang="ru-RU" cap="non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cap="none" dirty="0"/>
              <a:t>Меры центральной тенденции</a:t>
            </a:r>
          </a:p>
          <a:p>
            <a:r>
              <a:rPr lang="ru-RU" cap="none" dirty="0"/>
              <a:t>Особенности мер центральной тенденции</a:t>
            </a:r>
          </a:p>
          <a:p>
            <a:r>
              <a:rPr lang="ru-RU" cap="none" dirty="0"/>
              <a:t>Меры изменчивости</a:t>
            </a:r>
          </a:p>
          <a:p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none" dirty="0"/>
              <a:t>Литература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cap="none" dirty="0"/>
              <a:t>Новикова Н.В., Новиков А.И. Математические методы в психологии. – М., 2015 (</a:t>
            </a:r>
            <a:r>
              <a:rPr lang="en-US" cap="none" dirty="0" err="1"/>
              <a:t>Exel</a:t>
            </a:r>
            <a:r>
              <a:rPr lang="en-US" cap="none" dirty="0"/>
              <a:t> </a:t>
            </a:r>
            <a:r>
              <a:rPr lang="kk-KZ" cap="none" dirty="0"/>
              <a:t>и </a:t>
            </a:r>
            <a:r>
              <a:rPr lang="en-US" cap="none" dirty="0"/>
              <a:t>SPSS</a:t>
            </a:r>
            <a:r>
              <a:rPr lang="ru-RU" cap="none" dirty="0"/>
              <a:t>)</a:t>
            </a:r>
          </a:p>
          <a:p>
            <a:r>
              <a:rPr lang="ru-RU" cap="none" dirty="0" err="1"/>
              <a:t>Наследов</a:t>
            </a:r>
            <a:r>
              <a:rPr lang="ru-RU" cap="none" dirty="0"/>
              <a:t> А.Д. Математические методы психологического исследования. Анализ и интерпретация данных. – СПб: Речь, 2006.</a:t>
            </a:r>
          </a:p>
          <a:p>
            <a:r>
              <a:rPr lang="ru-RU" cap="none" dirty="0"/>
              <a:t>Гребенникова, И. В. Методы математической обработки экспериментальных данных: учебно-методическое пособие / И. В. Гребенникова. — Екатеринбург : Изд-во Урал. ун-та, 2015. — 124 с.</a:t>
            </a:r>
          </a:p>
          <a:p>
            <a:r>
              <a:rPr lang="kk-KZ" cap="none" dirty="0"/>
              <a:t>Болтаева Ә.М. Психологиялық ғылыми зерттеулерді ұйымдастыру: оқу құралы. – Алматы, 2015. – 122 б.</a:t>
            </a:r>
            <a:endParaRPr lang="ru-RU" cap="none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Меры центральной тенденции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06582" y="1600200"/>
            <a:ext cx="9583466" cy="5043510"/>
          </a:xfrm>
        </p:spPr>
        <p:txBody>
          <a:bodyPr>
            <a:normAutofit/>
          </a:bodyPr>
          <a:lstStyle/>
          <a:p>
            <a:r>
              <a:rPr lang="ru-RU" b="1" dirty="0"/>
              <a:t>Признаки и переменные – </a:t>
            </a:r>
            <a:r>
              <a:rPr lang="ru-RU" dirty="0"/>
              <a:t>это измеряемые психологические явления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cap="none" dirty="0"/>
              <a:t>примеры:</a:t>
            </a:r>
          </a:p>
          <a:p>
            <a:r>
              <a:rPr lang="ru-RU" cap="none" dirty="0"/>
              <a:t>время решения задачи,</a:t>
            </a:r>
          </a:p>
          <a:p>
            <a:r>
              <a:rPr lang="ru-RU" cap="none" dirty="0"/>
              <a:t>уровень </a:t>
            </a:r>
            <a:r>
              <a:rPr lang="ru-RU" cap="none" dirty="0" err="1"/>
              <a:t>срессоустойчивости</a:t>
            </a:r>
            <a:r>
              <a:rPr lang="ru-RU" cap="none" dirty="0"/>
              <a:t>, тревожности, </a:t>
            </a:r>
          </a:p>
          <a:p>
            <a:r>
              <a:rPr lang="ru-RU" cap="none" dirty="0"/>
              <a:t>количество допущенных ошибок, </a:t>
            </a:r>
          </a:p>
          <a:p>
            <a:r>
              <a:rPr lang="ru-RU" cap="none" dirty="0"/>
              <a:t>показатель эмоциональной лабильности,</a:t>
            </a:r>
          </a:p>
          <a:p>
            <a:r>
              <a:rPr lang="ru-RU" cap="none" dirty="0"/>
              <a:t>показатель интеллектуальной лабильности, </a:t>
            </a:r>
          </a:p>
          <a:p>
            <a:r>
              <a:rPr lang="ru-RU" cap="none" dirty="0"/>
              <a:t>показатель социометрического статуса и множество других переменных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 лекции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cap="none" dirty="0"/>
              <a:t>Классификация статистических и математических методов исследования в психологии</a:t>
            </a:r>
          </a:p>
          <a:p>
            <a:endParaRPr lang="ru-RU" sz="2800" cap="none" dirty="0"/>
          </a:p>
          <a:p>
            <a:r>
              <a:rPr lang="ru-RU" sz="2800" cap="none" dirty="0"/>
              <a:t>Математическое моделирование. Тренды. </a:t>
            </a:r>
          </a:p>
          <a:p>
            <a:r>
              <a:rPr lang="ru-RU" sz="2800" cap="none" dirty="0"/>
              <a:t>Аппроксимация, интерполяция, экстраполяция</a:t>
            </a:r>
            <a:endParaRPr lang="ru-RU" cap="non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4951" y="0"/>
            <a:ext cx="9720072" cy="754187"/>
          </a:xfrm>
        </p:spPr>
        <p:txBody>
          <a:bodyPr/>
          <a:lstStyle/>
          <a:p>
            <a:r>
              <a:rPr lang="ru-RU" dirty="0"/>
              <a:t>Переменные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341990" y="938853"/>
          <a:ext cx="9720262" cy="3174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50770" y="569521"/>
            <a:ext cx="7388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Выявление причинно-следственной связи, т.е. А – причина, Б - следствие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962689"/>
            <a:ext cx="75920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Могут выступать – характеристики заданий (</a:t>
            </a:r>
            <a:r>
              <a:rPr lang="ru-RU" dirty="0" err="1"/>
              <a:t>бихевиор.стимулов</a:t>
            </a:r>
            <a:r>
              <a:rPr lang="ru-RU" dirty="0"/>
              <a:t>)</a:t>
            </a:r>
          </a:p>
          <a:p>
            <a:r>
              <a:rPr lang="ru-RU" dirty="0"/>
              <a:t>Особенности ситуации (внешние условия)/</a:t>
            </a:r>
            <a:r>
              <a:rPr lang="ru-RU" dirty="0" err="1"/>
              <a:t>физ.параметры</a:t>
            </a:r>
            <a:r>
              <a:rPr lang="ru-RU" dirty="0"/>
              <a:t> – </a:t>
            </a:r>
            <a:r>
              <a:rPr lang="ru-RU" dirty="0" err="1"/>
              <a:t>помещ</a:t>
            </a:r>
            <a:r>
              <a:rPr lang="ru-RU" dirty="0"/>
              <a:t>, 								температура, 	мебель…; особенности общения,</a:t>
            </a:r>
          </a:p>
          <a:p>
            <a:r>
              <a:rPr lang="ru-RU" dirty="0"/>
              <a:t>						взаимодействия</a:t>
            </a:r>
          </a:p>
          <a:p>
            <a:r>
              <a:rPr lang="ru-RU" dirty="0"/>
              <a:t>Управляемые особенности (состояния) испытуемого (переменные </a:t>
            </a:r>
          </a:p>
          <a:p>
            <a:r>
              <a:rPr lang="ru-RU" dirty="0"/>
              <a:t>						организма – возраст, пол, интеллект)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75615" y="3962689"/>
            <a:ext cx="37579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Вербальное/невербальное </a:t>
            </a:r>
          </a:p>
          <a:p>
            <a:r>
              <a:rPr lang="ru-RU" dirty="0"/>
              <a:t>Поведение, т.е. число ошибок, </a:t>
            </a:r>
          </a:p>
          <a:p>
            <a:r>
              <a:rPr lang="ru-RU" dirty="0"/>
              <a:t>время на решение задачи, </a:t>
            </a:r>
          </a:p>
          <a:p>
            <a:r>
              <a:rPr lang="ru-RU" dirty="0"/>
              <a:t>измерение мимики, </a:t>
            </a:r>
            <a:r>
              <a:rPr lang="ru-RU" dirty="0" err="1"/>
              <a:t>двигат.реакции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372472" y="5163018"/>
            <a:ext cx="43334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Требования к параметрам регистрации:</a:t>
            </a:r>
          </a:p>
          <a:p>
            <a:r>
              <a:rPr lang="ru-RU" dirty="0"/>
              <a:t>Точность,</a:t>
            </a:r>
          </a:p>
          <a:p>
            <a:r>
              <a:rPr lang="ru-RU" dirty="0"/>
              <a:t>Длительность –скорость выполнения, скорость действия</a:t>
            </a:r>
          </a:p>
          <a:p>
            <a:r>
              <a:rPr lang="ru-RU" dirty="0"/>
              <a:t>Темп/частота действий</a:t>
            </a:r>
          </a:p>
          <a:p>
            <a:r>
              <a:rPr lang="ru-RU" dirty="0"/>
              <a:t>Продуктивность</a:t>
            </a:r>
          </a:p>
        </p:txBody>
      </p:sp>
    </p:spTree>
    <p:extLst>
      <p:ext uri="{BB962C8B-B14F-4D97-AF65-F5344CB8AC3E}">
        <p14:creationId xmlns:p14="http://schemas.microsoft.com/office/powerpoint/2010/main" val="38116301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cap="none" dirty="0"/>
              <a:t>Меры центральной тенденции </a:t>
            </a:r>
            <a:r>
              <a:rPr lang="kk-KZ" cap="none" dirty="0"/>
              <a:t>– это показатели</a:t>
            </a:r>
            <a:r>
              <a:rPr lang="ru-RU" cap="none" dirty="0"/>
              <a:t>, характеризующие центральные значения признака в распределении, т.е. средний уровень</a:t>
            </a:r>
          </a:p>
          <a:p>
            <a:endParaRPr lang="ru-RU" cap="none" dirty="0"/>
          </a:p>
          <a:p>
            <a:r>
              <a:rPr lang="ru-RU" b="1" cap="none" dirty="0"/>
              <a:t>Мера центральной тенденции </a:t>
            </a:r>
            <a:r>
              <a:rPr lang="ru-RU" cap="none" dirty="0"/>
              <a:t>(</a:t>
            </a:r>
            <a:r>
              <a:rPr lang="en-US" cap="none" dirty="0"/>
              <a:t>Central Tendency</a:t>
            </a:r>
            <a:r>
              <a:rPr lang="ru-RU" cap="none" dirty="0"/>
              <a:t>) – это число, характеризующее выборку по уровню выраженности измеренного признака.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6648" y="285728"/>
            <a:ext cx="8153400" cy="2428892"/>
          </a:xfrm>
        </p:spPr>
        <p:txBody>
          <a:bodyPr>
            <a:normAutofit fontScale="90000"/>
          </a:bodyPr>
          <a:lstStyle/>
          <a:p>
            <a:r>
              <a:rPr lang="ru-RU" dirty="0"/>
              <a:t>Используются три показателя среднего: </a:t>
            </a:r>
            <a:br>
              <a:rPr lang="ru-RU" dirty="0"/>
            </a:br>
            <a:r>
              <a:rPr lang="ru-RU" cap="none" dirty="0">
                <a:solidFill>
                  <a:srgbClr val="FF0000"/>
                </a:solidFill>
              </a:rPr>
              <a:t>мода, медиана, среднее арифметическое</a:t>
            </a:r>
            <a:br>
              <a:rPr lang="ru-RU" cap="none" dirty="0">
                <a:solidFill>
                  <a:srgbClr val="FF0000"/>
                </a:solidFill>
              </a:rPr>
            </a:br>
            <a:br>
              <a:rPr lang="ru-RU" cap="none" dirty="0">
                <a:solidFill>
                  <a:srgbClr val="FF0000"/>
                </a:solidFill>
              </a:rPr>
            </a:br>
            <a:r>
              <a:rPr lang="ru-RU" cap="none" dirty="0">
                <a:solidFill>
                  <a:srgbClr val="FF0000"/>
                </a:solidFill>
              </a:rPr>
              <a:t>(+среднее геометрическое)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36648" y="2857496"/>
            <a:ext cx="8153400" cy="3238504"/>
          </a:xfrm>
        </p:spPr>
        <p:txBody>
          <a:bodyPr/>
          <a:lstStyle/>
          <a:p>
            <a:r>
              <a:rPr lang="ru-RU" cap="none" dirty="0"/>
              <a:t>Модой (Мо) – называют значение признака, наиболее часто встречающееся в совокупности</a:t>
            </a:r>
          </a:p>
          <a:p>
            <a:endParaRPr lang="ru-RU" cap="none" dirty="0"/>
          </a:p>
          <a:p>
            <a:r>
              <a:rPr lang="ru-RU" cap="none" dirty="0"/>
              <a:t>Например,  в ранжированном ряду</a:t>
            </a:r>
          </a:p>
          <a:p>
            <a:r>
              <a:rPr lang="ru-RU" dirty="0"/>
              <a:t>4,4, 5, 5, 6, 6, 7, 7, 7, 8, 8    Мо=7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none" dirty="0"/>
              <a:t>Мультимодальность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3775" y="1920240"/>
            <a:ext cx="10364452" cy="4551679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r>
              <a:rPr lang="ru-RU" dirty="0"/>
              <a:t>2,2,2,3,3,3,4,4,5,5  </a:t>
            </a:r>
            <a:r>
              <a:rPr lang="ru-RU" cap="none" dirty="0"/>
              <a:t>Здесь две моды</a:t>
            </a:r>
          </a:p>
          <a:p>
            <a:pPr algn="ctr"/>
            <a:r>
              <a:rPr lang="ru-RU" cap="none" dirty="0" err="1"/>
              <a:t>Мо=</a:t>
            </a:r>
            <a:r>
              <a:rPr lang="en-US" cap="none" dirty="0"/>
              <a:t>{ ……. }</a:t>
            </a:r>
            <a:endParaRPr lang="ru-RU" cap="none" dirty="0"/>
          </a:p>
          <a:p>
            <a:r>
              <a:rPr lang="ru-RU" cap="none" dirty="0"/>
              <a:t>Если распределение имеет несколько мод, то его называют </a:t>
            </a:r>
            <a:r>
              <a:rPr lang="ru-RU" b="1" cap="none" dirty="0" err="1"/>
              <a:t>мультимодальным</a:t>
            </a:r>
            <a:endParaRPr lang="ru-RU" b="1" cap="none" dirty="0"/>
          </a:p>
          <a:p>
            <a:endParaRPr lang="ru-RU" b="1" cap="none" dirty="0"/>
          </a:p>
          <a:p>
            <a:r>
              <a:rPr lang="ru-RU" cap="none" dirty="0"/>
              <a:t>В </a:t>
            </a:r>
            <a:r>
              <a:rPr lang="ru-RU" cap="none" dirty="0" err="1"/>
              <a:t>социсследовании</a:t>
            </a:r>
            <a:r>
              <a:rPr lang="ru-RU" cap="none" dirty="0"/>
              <a:t> – </a:t>
            </a:r>
            <a:r>
              <a:rPr lang="ru-RU" cap="none" dirty="0" err="1"/>
              <a:t>мультимодальность</a:t>
            </a:r>
            <a:r>
              <a:rPr lang="ru-RU" cap="none" dirty="0"/>
              <a:t> означает, что есть несколько определенно разных мнений</a:t>
            </a:r>
            <a:endParaRPr lang="en-US" cap="none" dirty="0"/>
          </a:p>
          <a:p>
            <a:endParaRPr lang="en-US" cap="none" dirty="0"/>
          </a:p>
          <a:p>
            <a:r>
              <a:rPr lang="kk-KZ" cap="none" dirty="0"/>
              <a:t>Мультимодальность может говорить о неоднородности выборки</a:t>
            </a:r>
            <a:r>
              <a:rPr lang="ru-RU" cap="none" dirty="0"/>
              <a:t>, возможном в наблюдении наложением нескольких распределений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3775" y="457201"/>
            <a:ext cx="10364452" cy="5953990"/>
          </a:xfrm>
        </p:spPr>
        <p:txBody>
          <a:bodyPr>
            <a:normAutofit/>
          </a:bodyPr>
          <a:lstStyle/>
          <a:p>
            <a:r>
              <a:rPr lang="ru-RU" sz="2800" cap="none" dirty="0"/>
              <a:t>Мода описывает типичную реакцию водителей на знак светофора о прекращении движения</a:t>
            </a:r>
          </a:p>
          <a:p>
            <a:endParaRPr lang="ru-RU" sz="2800" cap="none" dirty="0"/>
          </a:p>
          <a:p>
            <a:r>
              <a:rPr lang="ru-RU" sz="2800" cap="none" dirty="0"/>
              <a:t>Выбор размера выпускаемой партии обуви или цвета обоев</a:t>
            </a:r>
          </a:p>
          <a:p>
            <a:r>
              <a:rPr lang="ru-RU" sz="2800" cap="none" dirty="0"/>
              <a:t>Мода = значение признака, а не частота</a:t>
            </a:r>
          </a:p>
          <a:p>
            <a:r>
              <a:rPr lang="ru-RU" sz="2800" cap="none" dirty="0"/>
              <a:t>(3, 7, 3, 5,7, 8,7, 6) </a:t>
            </a:r>
          </a:p>
          <a:p>
            <a:endParaRPr lang="ru-RU" sz="2800" cap="none" dirty="0"/>
          </a:p>
          <a:p>
            <a:r>
              <a:rPr lang="ru-RU" sz="2800" cap="none" dirty="0"/>
              <a:t>Бимодальное распределение на графике имеет две вершины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Медиана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cap="none" dirty="0"/>
              <a:t>Медиана (</a:t>
            </a:r>
            <a:r>
              <a:rPr lang="ru-RU" sz="2400" b="1" cap="none" dirty="0" err="1"/>
              <a:t>Ме</a:t>
            </a:r>
            <a:r>
              <a:rPr lang="ru-RU" sz="2400" b="1" cap="none" dirty="0"/>
              <a:t>, М</a:t>
            </a:r>
            <a:r>
              <a:rPr lang="en-US" sz="2400" b="1" cap="none" dirty="0"/>
              <a:t>d</a:t>
            </a:r>
            <a:r>
              <a:rPr lang="ru-RU" sz="2400" b="1" cap="none" dirty="0"/>
              <a:t>) </a:t>
            </a:r>
            <a:r>
              <a:rPr lang="ru-RU" sz="2400" cap="none" dirty="0"/>
              <a:t>– это значение признака, которое лежит в середине ранжированного ряда</a:t>
            </a:r>
          </a:p>
          <a:p>
            <a:endParaRPr lang="ru-RU" sz="2400" cap="none" dirty="0"/>
          </a:p>
          <a:p>
            <a:r>
              <a:rPr lang="ru-RU" sz="2400" b="1" cap="none" dirty="0"/>
              <a:t>Медиана</a:t>
            </a:r>
            <a:r>
              <a:rPr lang="ru-RU" sz="2400" cap="none" dirty="0"/>
              <a:t> – это значение признака, которое делит упорядоченное (ранжированное) множество данных пополам,  так, чтобы одна половина оказывается меньше медианы, другая –  больше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243841"/>
            <a:ext cx="10364451" cy="1432559"/>
          </a:xfrm>
        </p:spPr>
        <p:txBody>
          <a:bodyPr>
            <a:normAutofit fontScale="90000"/>
          </a:bodyPr>
          <a:lstStyle/>
          <a:p>
            <a:r>
              <a:rPr lang="ru-RU" dirty="0"/>
              <a:t>Определение медианы</a:t>
            </a:r>
            <a:br>
              <a:rPr lang="ru-RU" dirty="0"/>
            </a:br>
            <a:br>
              <a:rPr lang="ru-RU" dirty="0"/>
            </a:br>
            <a:r>
              <a:rPr lang="ru-RU" cap="none" dirty="0"/>
              <a:t>алгоритм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3775" y="1910080"/>
            <a:ext cx="10364452" cy="4704079"/>
          </a:xfrm>
        </p:spPr>
        <p:txBody>
          <a:bodyPr>
            <a:normAutofit fontScale="85000" lnSpcReduction="20000"/>
          </a:bodyPr>
          <a:lstStyle/>
          <a:p>
            <a:r>
              <a:rPr lang="ru-RU" sz="2600" cap="none" dirty="0"/>
              <a:t>1) упорядочивание данных</a:t>
            </a:r>
          </a:p>
          <a:p>
            <a:r>
              <a:rPr lang="ru-RU" sz="2600" cap="none" dirty="0"/>
              <a:t>2) Если </a:t>
            </a:r>
            <a:r>
              <a:rPr lang="en-US" sz="2600" cap="none" dirty="0"/>
              <a:t>n – </a:t>
            </a:r>
            <a:r>
              <a:rPr lang="kk-KZ" sz="2600" cap="none" dirty="0"/>
              <a:t>нечетное</a:t>
            </a:r>
            <a:r>
              <a:rPr lang="ru-RU" sz="2600" cap="none" dirty="0"/>
              <a:t>, то </a:t>
            </a:r>
            <a:r>
              <a:rPr lang="kk-KZ" sz="2600" cap="none" dirty="0"/>
              <a:t>медиана равна значению центрального элемента</a:t>
            </a:r>
          </a:p>
          <a:p>
            <a:endParaRPr lang="kk-KZ" sz="2600" cap="none" dirty="0"/>
          </a:p>
          <a:p>
            <a:r>
              <a:rPr lang="kk-KZ" sz="2600" cap="none" dirty="0"/>
              <a:t>Если </a:t>
            </a:r>
            <a:r>
              <a:rPr lang="en-US" sz="2600" cap="none" dirty="0"/>
              <a:t>n – </a:t>
            </a:r>
            <a:r>
              <a:rPr lang="kk-KZ" sz="2600" cap="none" dirty="0"/>
              <a:t>четное</a:t>
            </a:r>
            <a:r>
              <a:rPr lang="ru-RU" sz="2600" cap="none" dirty="0"/>
              <a:t>, то медиана равна </a:t>
            </a:r>
            <a:r>
              <a:rPr lang="ru-RU" sz="2600" cap="none" dirty="0" err="1"/>
              <a:t>полусумме</a:t>
            </a:r>
            <a:r>
              <a:rPr lang="ru-RU" sz="2600" cap="none" dirty="0"/>
              <a:t> двух центральных элементов</a:t>
            </a:r>
          </a:p>
          <a:p>
            <a:endParaRPr lang="ru-RU" sz="2600" cap="none" dirty="0"/>
          </a:p>
          <a:p>
            <a:r>
              <a:rPr lang="ru-RU" sz="2600" cap="none" dirty="0"/>
              <a:t>Примеры: 8,9,10,13,15</a:t>
            </a:r>
          </a:p>
          <a:p>
            <a:r>
              <a:rPr lang="ru-RU" sz="2600" cap="none" dirty="0"/>
              <a:t>5,8,9,11</a:t>
            </a:r>
          </a:p>
          <a:p>
            <a:endParaRPr lang="ru-RU" sz="2600" cap="none" dirty="0"/>
          </a:p>
          <a:p>
            <a:r>
              <a:rPr lang="ru-RU" sz="2600" cap="none" dirty="0"/>
              <a:t>2,4,2,6,2,8,9</a:t>
            </a:r>
          </a:p>
          <a:p>
            <a:r>
              <a:rPr lang="ru-RU" sz="2600" cap="none" dirty="0"/>
              <a:t>5,8,5,4,2,3,4,5</a:t>
            </a:r>
            <a:endParaRPr lang="ru-RU" cap="none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ru-RU" cap="none" dirty="0"/>
              <a:t>Среднее арифметическое</a:t>
            </a:r>
            <a:br>
              <a:rPr lang="ru-RU" cap="none" dirty="0"/>
            </a:br>
            <a:r>
              <a:rPr lang="ru-RU" cap="none" dirty="0"/>
              <a:t>(среднее, выборочное среднее)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3775" y="1676401"/>
            <a:ext cx="10364452" cy="4897120"/>
          </a:xfrm>
        </p:spPr>
        <p:txBody>
          <a:bodyPr>
            <a:normAutofit/>
          </a:bodyPr>
          <a:lstStyle/>
          <a:p>
            <a:r>
              <a:rPr lang="ru-RU" sz="2800" cap="none" dirty="0"/>
              <a:t>Среднее арифметическое – это сумма всех значений измеренного признака, деленное на количество суммированных значений</a:t>
            </a:r>
          </a:p>
          <a:p>
            <a:r>
              <a:rPr lang="ru-RU" sz="2800" cap="none" dirty="0"/>
              <a:t>М, </a:t>
            </a:r>
            <a:r>
              <a:rPr lang="ru-RU" sz="2800" cap="none" dirty="0" err="1"/>
              <a:t>х</a:t>
            </a:r>
            <a:r>
              <a:rPr lang="ru-RU" sz="2800" cap="none" dirty="0"/>
              <a:t> (со шляпкой)</a:t>
            </a:r>
          </a:p>
          <a:p>
            <a:pPr lvl="1"/>
            <a:r>
              <a:rPr lang="ru-RU" sz="2400" cap="none" dirty="0"/>
              <a:t>Формула </a:t>
            </a:r>
          </a:p>
          <a:p>
            <a:r>
              <a:rPr lang="ru-RU" sz="2800" cap="none" dirty="0"/>
              <a:t>Свойства среднего:</a:t>
            </a:r>
          </a:p>
          <a:p>
            <a:pPr lvl="1"/>
            <a:r>
              <a:rPr lang="ru-RU" sz="2400" cap="none" dirty="0"/>
              <a:t>Если к каждому значению переменной прибавить число </a:t>
            </a:r>
            <a:r>
              <a:rPr lang="ru-RU" sz="2400" cap="none" dirty="0">
                <a:solidFill>
                  <a:srgbClr val="FF0000"/>
                </a:solidFill>
              </a:rPr>
              <a:t>с</a:t>
            </a:r>
            <a:r>
              <a:rPr lang="ru-RU" sz="2400" cap="none" dirty="0"/>
              <a:t>, то среднее значение увеличиться на это число.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Отклонение от среднего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(</a:t>
            </a:r>
            <a:r>
              <a:rPr lang="ru-RU" dirty="0" err="1"/>
              <a:t>х</a:t>
            </a:r>
            <a:r>
              <a:rPr lang="en-US" baseline="-25000" dirty="0" err="1"/>
              <a:t>i</a:t>
            </a:r>
            <a:r>
              <a:rPr lang="en-US" dirty="0"/>
              <a:t>-</a:t>
            </a:r>
            <a:r>
              <a:rPr lang="kk-KZ" dirty="0"/>
              <a:t>М</a:t>
            </a:r>
            <a:r>
              <a:rPr lang="ru-RU" dirty="0"/>
              <a:t>) </a:t>
            </a:r>
          </a:p>
          <a:p>
            <a:endParaRPr lang="ru-RU" dirty="0"/>
          </a:p>
          <a:p>
            <a:r>
              <a:rPr lang="ru-RU" cap="none" dirty="0"/>
              <a:t>Сумма всех отклонений от среднего равна нулю</a:t>
            </a:r>
          </a:p>
          <a:p>
            <a:endParaRPr lang="ru-RU" cap="none" dirty="0"/>
          </a:p>
          <a:p>
            <a:r>
              <a:rPr lang="ru-RU" cap="none" dirty="0"/>
              <a:t>Примеры расчета среднего арифметического</a:t>
            </a:r>
            <a:r>
              <a:rPr lang="ru-RU" dirty="0"/>
              <a:t>: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769269"/>
          </a:xfrm>
        </p:spPr>
        <p:txBody>
          <a:bodyPr>
            <a:normAutofit/>
          </a:bodyPr>
          <a:lstStyle/>
          <a:p>
            <a:r>
              <a:rPr lang="ru-RU" dirty="0"/>
              <a:t>Особенности мер центральной тенденции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33600" y="1005840"/>
            <a:ext cx="8248680" cy="3351855"/>
          </a:xfrm>
        </p:spPr>
        <p:txBody>
          <a:bodyPr>
            <a:normAutofit/>
          </a:bodyPr>
          <a:lstStyle/>
          <a:p>
            <a:r>
              <a:rPr lang="ru-RU" sz="2400" cap="none" dirty="0"/>
              <a:t>На значение среднего арифметического оказывают влияние все значения признака</a:t>
            </a:r>
          </a:p>
          <a:p>
            <a:endParaRPr lang="ru-RU" sz="2400" cap="none" dirty="0"/>
          </a:p>
          <a:p>
            <a:r>
              <a:rPr lang="ru-RU" sz="2400" cap="none" dirty="0"/>
              <a:t>Значения моды и медианы не зависят от крайних значений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2238348" y="4357694"/>
          <a:ext cx="781528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3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38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3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Совокупность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Ме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1   3   3  5  6  7  8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2  3  3  5  6  7  16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290945"/>
            <a:ext cx="12192000" cy="98367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Классификация статистических методов</a:t>
            </a:r>
            <a:endParaRPr lang="ru-RU" sz="2700" dirty="0">
              <a:solidFill>
                <a:srgbClr val="00B050"/>
              </a:solidFill>
            </a:endParaRPr>
          </a:p>
        </p:txBody>
      </p:sp>
      <p:graphicFrame>
        <p:nvGraphicFramePr>
          <p:cNvPr id="5" name="Содержимое 8"/>
          <p:cNvGraphicFramePr>
            <a:graphicFrameLocks noGrp="1"/>
          </p:cNvGraphicFramePr>
          <p:nvPr>
            <p:ph idx="1"/>
          </p:nvPr>
        </p:nvGraphicFramePr>
        <p:xfrm>
          <a:off x="612775" y="1600200"/>
          <a:ext cx="11052752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5899855" y="2891278"/>
            <a:ext cx="571504" cy="357190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9618099" y="4399258"/>
            <a:ext cx="642942" cy="42862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070021">
            <a:off x="7777085" y="2907599"/>
            <a:ext cx="1500198" cy="285752"/>
          </a:xfrm>
          <a:prstGeom prst="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9811942">
            <a:off x="2808773" y="2933080"/>
            <a:ext cx="1500198" cy="285752"/>
          </a:xfrm>
          <a:prstGeom prst="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5932790" y="4399258"/>
            <a:ext cx="642942" cy="42862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cap="none" dirty="0"/>
              <a:t>Сумма всех отклонений значений признака от среднего арифметического равна 0</a:t>
            </a:r>
          </a:p>
          <a:p>
            <a:endParaRPr lang="ru-RU" cap="none" dirty="0"/>
          </a:p>
          <a:p>
            <a:r>
              <a:rPr lang="ru-RU" cap="none" dirty="0"/>
              <a:t>В симметричном ряде распределения мода, медиана, среднее арифметическое совпадают</a:t>
            </a:r>
          </a:p>
          <a:p>
            <a:endParaRPr lang="ru-RU" cap="none" dirty="0"/>
          </a:p>
          <a:p>
            <a:r>
              <a:rPr lang="ru-RU" cap="none" dirty="0" err="1"/>
              <a:t>Мо=Ме=М</a:t>
            </a:r>
            <a:endParaRPr lang="ru-RU" cap="none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Распределение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cap="none" dirty="0"/>
              <a:t>Распределением признака</a:t>
            </a:r>
            <a:r>
              <a:rPr lang="ru-RU" sz="2400" cap="none" dirty="0"/>
              <a:t> называется закономерность встречаемости разных его значений</a:t>
            </a:r>
          </a:p>
          <a:p>
            <a:endParaRPr lang="ru-RU" sz="2400" cap="none" dirty="0"/>
          </a:p>
          <a:p>
            <a:r>
              <a:rPr lang="ru-RU" sz="2400" b="1" cap="none" dirty="0"/>
              <a:t>Параметры распределения</a:t>
            </a:r>
            <a:r>
              <a:rPr lang="ru-RU" sz="2400" cap="none" dirty="0"/>
              <a:t> - это его числовые характеристики, указывающие, где "в среднем" располагаются значения признака, на­сколько эти значения изменчивы и наблюдается ли преимущественное появление определенных значений признака.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Средние величины в различных шкалах измерения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cap="none" dirty="0"/>
              <a:t>В </a:t>
            </a:r>
            <a:r>
              <a:rPr lang="ru-RU" sz="2400" b="1" cap="none" dirty="0">
                <a:solidFill>
                  <a:srgbClr val="00B050"/>
                </a:solidFill>
              </a:rPr>
              <a:t>номинальных  шкалах </a:t>
            </a:r>
            <a:r>
              <a:rPr lang="ru-RU" sz="2400" cap="none" dirty="0"/>
              <a:t>в качестве меры центральной тенденции возможно использование только </a:t>
            </a:r>
            <a:r>
              <a:rPr lang="ru-RU" sz="2400" b="1" cap="none" dirty="0">
                <a:solidFill>
                  <a:srgbClr val="FF0000"/>
                </a:solidFill>
              </a:rPr>
              <a:t>моды</a:t>
            </a:r>
          </a:p>
          <a:p>
            <a:endParaRPr lang="ru-RU" sz="2400" b="1" cap="none" dirty="0">
              <a:solidFill>
                <a:srgbClr val="FF0000"/>
              </a:solidFill>
            </a:endParaRPr>
          </a:p>
          <a:p>
            <a:r>
              <a:rPr lang="ru-RU" sz="2400" cap="none" dirty="0"/>
              <a:t>В </a:t>
            </a:r>
            <a:r>
              <a:rPr lang="ru-RU" sz="2400" b="1" cap="none" dirty="0">
                <a:solidFill>
                  <a:srgbClr val="00B050"/>
                </a:solidFill>
              </a:rPr>
              <a:t>порядковы</a:t>
            </a:r>
            <a:r>
              <a:rPr lang="ru-RU" sz="2400" cap="none" dirty="0">
                <a:solidFill>
                  <a:srgbClr val="00B050"/>
                </a:solidFill>
              </a:rPr>
              <a:t>х</a:t>
            </a:r>
            <a:r>
              <a:rPr lang="ru-RU" sz="2400" cap="none" dirty="0"/>
              <a:t> – можно использовать моду, но основной мерой центральной тенденции является </a:t>
            </a:r>
            <a:r>
              <a:rPr lang="ru-RU" sz="2400" b="1" cap="none" dirty="0">
                <a:solidFill>
                  <a:srgbClr val="FF0000"/>
                </a:solidFill>
              </a:rPr>
              <a:t>медиана</a:t>
            </a:r>
          </a:p>
          <a:p>
            <a:endParaRPr lang="ru-RU" sz="2400" b="1" cap="none" dirty="0">
              <a:solidFill>
                <a:srgbClr val="FF0000"/>
              </a:solidFill>
            </a:endParaRPr>
          </a:p>
          <a:p>
            <a:r>
              <a:rPr lang="ru-RU" sz="2400" cap="none" dirty="0"/>
              <a:t>В </a:t>
            </a:r>
            <a:r>
              <a:rPr lang="ru-RU" sz="2400" b="1" cap="none" dirty="0">
                <a:solidFill>
                  <a:srgbClr val="00B050"/>
                </a:solidFill>
              </a:rPr>
              <a:t>интервальных измерениях </a:t>
            </a:r>
            <a:r>
              <a:rPr lang="ru-RU" sz="2400" cap="none" dirty="0"/>
              <a:t>– используются мода, медиана, но основной становится – </a:t>
            </a:r>
            <a:r>
              <a:rPr lang="ru-RU" sz="2400" cap="none" dirty="0">
                <a:solidFill>
                  <a:srgbClr val="FF0000"/>
                </a:solidFill>
              </a:rPr>
              <a:t>среднее значение </a:t>
            </a:r>
          </a:p>
        </p:txBody>
      </p:sp>
    </p:spTree>
    <p:extLst>
      <p:ext uri="{BB962C8B-B14F-4D97-AF65-F5344CB8AC3E}">
        <p14:creationId xmlns:p14="http://schemas.microsoft.com/office/powerpoint/2010/main" val="13663357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Меры изменчивости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3775" y="1971040"/>
            <a:ext cx="10364452" cy="4419599"/>
          </a:xfrm>
        </p:spPr>
        <p:txBody>
          <a:bodyPr>
            <a:normAutofit fontScale="85000" lnSpcReduction="10000"/>
          </a:bodyPr>
          <a:lstStyle/>
          <a:p>
            <a:r>
              <a:rPr lang="ru-RU" sz="2800" cap="none" dirty="0"/>
              <a:t>Каждая мера центральной тенденции определяется средней величиной (модой, медианой, средним арифметическим). </a:t>
            </a:r>
          </a:p>
          <a:p>
            <a:endParaRPr lang="ru-RU" sz="2800" cap="none" dirty="0"/>
          </a:p>
          <a:p>
            <a:r>
              <a:rPr lang="ru-RU" sz="2800" cap="none" dirty="0"/>
              <a:t>Средняя величина дает обобщенную характеристику совокупности – это центр распределения, вокруг которого группируются значения переменной</a:t>
            </a:r>
          </a:p>
          <a:p>
            <a:endParaRPr lang="ru-RU" sz="2800" cap="none" dirty="0"/>
          </a:p>
          <a:p>
            <a:r>
              <a:rPr lang="ru-RU" sz="2800" cap="none" dirty="0"/>
              <a:t>Для измерения степени рассеяния (вариации) признака относительно средней величины используют различные меры изменчивости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328041"/>
            <a:ext cx="9720072" cy="1499616"/>
          </a:xfrm>
        </p:spPr>
        <p:txBody>
          <a:bodyPr/>
          <a:lstStyle/>
          <a:p>
            <a:r>
              <a:rPr lang="ru-RU" dirty="0">
                <a:solidFill>
                  <a:srgbClr val="7030A0"/>
                </a:solidFill>
              </a:rPr>
              <a:t>Меры изменчивости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1714500"/>
            <a:ext cx="9720073" cy="465772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Для измерения степени рассеяния (</a:t>
            </a:r>
            <a:r>
              <a:rPr lang="ru-RU" b="1" dirty="0">
                <a:solidFill>
                  <a:schemeClr val="tx2"/>
                </a:solidFill>
              </a:rPr>
              <a:t>вариации</a:t>
            </a:r>
            <a:r>
              <a:rPr lang="ru-RU" dirty="0"/>
              <a:t>) признака относительно средней величины используют различные </a:t>
            </a:r>
            <a:r>
              <a:rPr lang="ru-RU" sz="2800" b="1" dirty="0">
                <a:solidFill>
                  <a:srgbClr val="7030A0"/>
                </a:solidFill>
              </a:rPr>
              <a:t>меры изменчивости </a:t>
            </a:r>
          </a:p>
          <a:p>
            <a:endParaRPr lang="ru-RU" sz="2800" b="1" dirty="0">
              <a:solidFill>
                <a:srgbClr val="7030A0"/>
              </a:solidFill>
            </a:endParaRPr>
          </a:p>
          <a:p>
            <a:r>
              <a:rPr lang="ru-RU" sz="2800" b="1" dirty="0">
                <a:solidFill>
                  <a:srgbClr val="7030A0"/>
                </a:solidFill>
              </a:rPr>
              <a:t>Минимальное и максимальное значение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Размах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Дисперсия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Среднеквадратическое отклонение </a:t>
            </a:r>
          </a:p>
          <a:p>
            <a:r>
              <a:rPr lang="ru-RU" sz="2800" b="1" dirty="0">
                <a:solidFill>
                  <a:srgbClr val="7030A0"/>
                </a:solidFill>
              </a:rPr>
              <a:t>Коэффициент вариации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4294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3775" y="386080"/>
            <a:ext cx="10364452" cy="6136639"/>
          </a:xfrm>
        </p:spPr>
        <p:txBody>
          <a:bodyPr>
            <a:normAutofit/>
          </a:bodyPr>
          <a:lstStyle/>
          <a:p>
            <a:r>
              <a:rPr lang="ru-RU" b="1" cap="none" dirty="0"/>
              <a:t>Номинальное измерение </a:t>
            </a:r>
            <a:r>
              <a:rPr lang="ru-RU" cap="none" dirty="0"/>
              <a:t>– это измерение, в котором единственной мерой ЦТ служит мода, а мера изменчивости не определена.</a:t>
            </a:r>
          </a:p>
          <a:p>
            <a:endParaRPr lang="ru-RU" cap="none" dirty="0"/>
          </a:p>
          <a:p>
            <a:r>
              <a:rPr lang="ru-RU" b="1" cap="none" dirty="0"/>
              <a:t>Порядковое измерение </a:t>
            </a:r>
            <a:r>
              <a:rPr lang="ru-RU" cap="none" dirty="0"/>
              <a:t>– это измерение, в котором основной мерой центральной тенденции является медиана. Эту среднюю величину считают центром рассеяния значений признака.</a:t>
            </a:r>
          </a:p>
          <a:p>
            <a:endParaRPr lang="ru-RU" b="1" i="1" cap="none" dirty="0"/>
          </a:p>
          <a:p>
            <a:r>
              <a:rPr lang="ru-RU" b="1" i="1" cap="none" dirty="0"/>
              <a:t>Размах вариации  </a:t>
            </a:r>
            <a:r>
              <a:rPr lang="ru-RU" cap="none" dirty="0"/>
              <a:t>- разность между максимальным и минимальным значением признака в исходном ряду. </a:t>
            </a:r>
          </a:p>
          <a:p>
            <a:r>
              <a:rPr lang="ru-RU" cap="none" dirty="0"/>
              <a:t>Характеризуется крайними значениями признака, не учитывает распределения остальных значений.</a:t>
            </a:r>
          </a:p>
          <a:p>
            <a:r>
              <a:rPr lang="ru-RU" cap="none" dirty="0"/>
              <a:t>Поэтому является грубой, но распространенной мерой изменчивости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3775" y="853440"/>
            <a:ext cx="10364452" cy="5191759"/>
          </a:xfrm>
        </p:spPr>
        <p:txBody>
          <a:bodyPr/>
          <a:lstStyle/>
          <a:p>
            <a:r>
              <a:rPr lang="ru-RU" sz="2400" cap="none" dirty="0"/>
              <a:t>Интервальное измерение – это измерение, в котором основной мерой ЦТ является среднее арифметическое, рассматриваемое как центр распределения.</a:t>
            </a:r>
          </a:p>
          <a:p>
            <a:endParaRPr lang="ru-RU" sz="2400" cap="none" dirty="0"/>
          </a:p>
          <a:p>
            <a:r>
              <a:rPr lang="ru-RU" sz="2400" b="1" cap="none" dirty="0"/>
              <a:t>Дисперсия (</a:t>
            </a:r>
            <a:r>
              <a:rPr lang="en-US" sz="2400" i="1" cap="none" dirty="0"/>
              <a:t>Variance</a:t>
            </a:r>
            <a:r>
              <a:rPr lang="ru-RU" sz="2400" b="1" cap="none" dirty="0"/>
              <a:t>) </a:t>
            </a:r>
            <a:r>
              <a:rPr lang="ru-RU" sz="2400" cap="none" dirty="0"/>
              <a:t>– мера изменчивости для метрических данных,  пропорциональная сумме квадратов отклонений измеренных значений от среднего арифметического.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965915"/>
            <a:ext cx="9720073" cy="5343445"/>
          </a:xfrm>
        </p:spPr>
        <p:txBody>
          <a:bodyPr>
            <a:normAutofit fontScale="92500" lnSpcReduction="10000"/>
          </a:bodyPr>
          <a:lstStyle/>
          <a:p>
            <a:r>
              <a:rPr lang="ru-RU" sz="3600" cap="none" dirty="0"/>
              <a:t>Интервальное измерение – это измерение, в котором </a:t>
            </a:r>
            <a:r>
              <a:rPr lang="ru-RU" sz="3600" b="1" cap="none" dirty="0"/>
              <a:t>основной мерой ЦТ является среднее арифметическ</a:t>
            </a:r>
            <a:r>
              <a:rPr lang="ru-RU" sz="3600" cap="none" dirty="0"/>
              <a:t>ое, рассматриваемое как центр распределения.</a:t>
            </a:r>
          </a:p>
          <a:p>
            <a:endParaRPr lang="ru-RU" sz="3600" cap="none" dirty="0"/>
          </a:p>
          <a:p>
            <a:r>
              <a:rPr lang="ru-RU" sz="3600" b="1" cap="none" dirty="0">
                <a:solidFill>
                  <a:srgbClr val="7030A0"/>
                </a:solidFill>
              </a:rPr>
              <a:t>Дисперсия (</a:t>
            </a:r>
            <a:r>
              <a:rPr lang="en-US" sz="3600" b="1" i="1" cap="none" dirty="0">
                <a:solidFill>
                  <a:srgbClr val="7030A0"/>
                </a:solidFill>
              </a:rPr>
              <a:t>Variance</a:t>
            </a:r>
            <a:r>
              <a:rPr lang="ru-RU" sz="3600" b="1" cap="none" dirty="0">
                <a:solidFill>
                  <a:srgbClr val="7030A0"/>
                </a:solidFill>
              </a:rPr>
              <a:t>) </a:t>
            </a:r>
            <a:r>
              <a:rPr lang="ru-RU" sz="3600" cap="none" dirty="0"/>
              <a:t>– мера изменчивости для метрических данных,  пропорциональная сумме квадратов отклонений измеренных значений от среднего арифметического.</a:t>
            </a:r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636525" y="2975212"/>
                <a:ext cx="1785232" cy="558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kk-KZ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525" y="2975212"/>
                <a:ext cx="1785232" cy="55816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64432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</p:nvPr>
        </p:nvGraphicFramePr>
        <p:xfrm>
          <a:off x="817563" y="1600200"/>
          <a:ext cx="10871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х</a:t>
                      </a:r>
                      <a:r>
                        <a:rPr lang="en-US" baseline="-25000" dirty="0" err="1"/>
                        <a:t>i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х</a:t>
                      </a:r>
                      <a:r>
                        <a:rPr lang="en-US" baseline="-25000" dirty="0" err="1"/>
                        <a:t>i</a:t>
                      </a:r>
                      <a:r>
                        <a:rPr lang="en-US" baseline="-25000" dirty="0"/>
                        <a:t> </a:t>
                      </a:r>
                      <a:r>
                        <a:rPr lang="en-US" baseline="0" dirty="0"/>
                        <a:t> - </a:t>
                      </a:r>
                      <a:r>
                        <a:rPr lang="en-US" baseline="0" dirty="0">
                          <a:sym typeface="Symbol" panose="05050102010706020507" pitchFamily="18" charset="2"/>
                        </a:rPr>
                        <a:t></a:t>
                      </a:r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(</a:t>
                      </a:r>
                      <a:r>
                        <a:rPr lang="ru-RU" dirty="0"/>
                        <a:t>х</a:t>
                      </a:r>
                      <a:r>
                        <a:rPr lang="en-US" baseline="-25000" dirty="0" err="1"/>
                        <a:t>i</a:t>
                      </a:r>
                      <a:r>
                        <a:rPr lang="en-US" baseline="-25000" dirty="0"/>
                        <a:t> </a:t>
                      </a:r>
                      <a:r>
                        <a:rPr lang="en-US" baseline="0" dirty="0"/>
                        <a:t> - </a:t>
                      </a:r>
                      <a:r>
                        <a:rPr lang="en-US" baseline="0" dirty="0">
                          <a:sym typeface="Symbol" panose="05050102010706020507" pitchFamily="18" charset="2"/>
                        </a:rPr>
                        <a:t></a:t>
                      </a:r>
                      <a:r>
                        <a:rPr lang="en-US" dirty="0"/>
                        <a:t>x)</a:t>
                      </a:r>
                      <a:r>
                        <a:rPr lang="en-US" baseline="30000" dirty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ym typeface="Symbol" panose="05050102010706020507" pitchFamily="18" charset="2"/>
                        </a:rPr>
                        <a:t></a:t>
                      </a:r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ym typeface="Symbol" panose="05050102010706020507" pitchFamily="18" charset="2"/>
                        </a:rPr>
                        <a:t>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  <a:r>
                        <a:rPr lang="en-US" baseline="30000" dirty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5112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Свойства дисперсии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3775" y="1818640"/>
            <a:ext cx="10364452" cy="4602479"/>
          </a:xfrm>
        </p:spPr>
        <p:txBody>
          <a:bodyPr>
            <a:normAutofit lnSpcReduction="10000"/>
          </a:bodyPr>
          <a:lstStyle/>
          <a:p>
            <a:r>
              <a:rPr lang="ru-RU" cap="none" dirty="0"/>
              <a:t>Если значения измеренного признака не отличается друг от друга (равны между собой), то дисперсия равна 0</a:t>
            </a:r>
          </a:p>
          <a:p>
            <a:r>
              <a:rPr lang="ru-RU" cap="none" dirty="0"/>
              <a:t>Применение одного и того же числа  к каждому значению переменной не меняет дисперсию</a:t>
            </a:r>
          </a:p>
          <a:p>
            <a:r>
              <a:rPr lang="ru-RU" i="1" cap="none" dirty="0"/>
              <a:t>Т.е</a:t>
            </a:r>
            <a:r>
              <a:rPr lang="ru-RU" cap="none" dirty="0"/>
              <a:t>. Прибавление константы к каждому значению переменной, график распределения сдвигается на эту константу (меняется среднее), но изменчивость (дисперсия) не меняется</a:t>
            </a:r>
          </a:p>
          <a:p>
            <a:r>
              <a:rPr lang="ru-RU" cap="none" dirty="0"/>
              <a:t>Умножение каждого значения переменной на </a:t>
            </a:r>
            <a:r>
              <a:rPr lang="ru-RU" i="1" cap="none" dirty="0"/>
              <a:t>с</a:t>
            </a:r>
            <a:r>
              <a:rPr lang="ru-RU" cap="none" dirty="0"/>
              <a:t> изменяет дисперсию в </a:t>
            </a:r>
            <a:r>
              <a:rPr lang="ru-RU" i="1" cap="none" dirty="0"/>
              <a:t>с</a:t>
            </a:r>
            <a:r>
              <a:rPr lang="ru-RU" i="1" cap="none" baseline="30000" dirty="0"/>
              <a:t>2</a:t>
            </a:r>
            <a:r>
              <a:rPr lang="ru-RU" cap="none" dirty="0"/>
              <a:t> раз</a:t>
            </a:r>
          </a:p>
          <a:p>
            <a:endParaRPr lang="ru-RU" cap="none" dirty="0"/>
          </a:p>
          <a:p>
            <a:r>
              <a:rPr lang="ru-RU" sz="18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Величина, представляющая собой квадратный корень из несме­щенной оценки дисперсии (</a:t>
            </a:r>
            <a:r>
              <a:rPr lang="en-US" sz="18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sz="1800" cap="none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ru-RU" sz="18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называется стандартным отклонением или </a:t>
            </a:r>
            <a:r>
              <a:rPr lang="ru-RU" b="1" cap="none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средним квадратическим отклонением</a:t>
            </a:r>
            <a:endParaRPr lang="ru-RU" sz="3000" b="1" cap="none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8261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290945"/>
            <a:ext cx="12192000" cy="120013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Классификация математических методов </a:t>
            </a:r>
            <a:r>
              <a:rPr lang="ru-RU" sz="2700" dirty="0">
                <a:solidFill>
                  <a:srgbClr val="00B050"/>
                </a:solidFill>
              </a:rPr>
              <a:t>для психологических  исследований</a:t>
            </a:r>
          </a:p>
        </p:txBody>
      </p:sp>
      <p:graphicFrame>
        <p:nvGraphicFramePr>
          <p:cNvPr id="5" name="Содержимое 8"/>
          <p:cNvGraphicFramePr>
            <a:graphicFrameLocks noGrp="1"/>
          </p:cNvGraphicFramePr>
          <p:nvPr>
            <p:ph idx="1"/>
          </p:nvPr>
        </p:nvGraphicFramePr>
        <p:xfrm>
          <a:off x="612775" y="1600200"/>
          <a:ext cx="11052752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3212073" y="4429132"/>
            <a:ext cx="571504" cy="357190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8634426" y="4371549"/>
            <a:ext cx="642942" cy="42862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070021">
            <a:off x="6918104" y="2907601"/>
            <a:ext cx="1500198" cy="285752"/>
          </a:xfrm>
          <a:prstGeom prst="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9811942">
            <a:off x="3986410" y="2849954"/>
            <a:ext cx="1500198" cy="285752"/>
          </a:xfrm>
          <a:prstGeom prst="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C220FF-3182-67AF-CE87-9368971E2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-81534"/>
            <a:ext cx="9720072" cy="1005459"/>
          </a:xfrm>
        </p:spPr>
        <p:txBody>
          <a:bodyPr/>
          <a:lstStyle/>
          <a:p>
            <a:r>
              <a:rPr lang="kk-KZ" b="1" dirty="0">
                <a:solidFill>
                  <a:srgbClr val="7030A0"/>
                </a:solidFill>
              </a:rPr>
              <a:t>Меры изменчивости</a:t>
            </a:r>
            <a:endParaRPr lang="ru-KZ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1C7A371-77F7-A918-BE6B-9FD274540B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24128" y="923925"/>
                <a:ext cx="10529697" cy="5848350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ru-RU" b="1" cap="none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Средн</a:t>
                </a:r>
                <a:r>
                  <a:rPr lang="kk-KZ" b="1" cap="none" dirty="0">
                    <a:solidFill>
                      <a:srgbClr val="7030A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ее </a:t>
                </a:r>
                <a:r>
                  <a:rPr lang="ru-RU" b="1" cap="none" dirty="0">
                    <a:solidFill>
                      <a:srgbClr val="7030A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квадратическое отклонение (синонимы стандартное отклонение, квадратическое отклонение, стандартный разброс…)</a:t>
                </a:r>
              </a:p>
              <a:p>
                <a:endParaRPr lang="ru-RU" b="1" cap="none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KZ" cap="none" dirty="0">
                    <a:sym typeface="Symbol" panose="05050102010706020507" pitchFamily="18" charset="2"/>
                  </a:rPr>
                  <a:t></a:t>
                </a:r>
                <a:r>
                  <a:rPr lang="kk-KZ" cap="none" dirty="0">
                    <a:sym typeface="Symbol" panose="05050102010706020507" pitchFamily="18" charset="2"/>
                  </a:rPr>
                  <a:t> </a:t>
                </a:r>
                <a:r>
                  <a:rPr lang="ru-RU" cap="none" dirty="0"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i="1" cap="none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i="1" cap="none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b="0" i="1" cap="none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𝐷</m:t>
                            </m:r>
                          </m:e>
                          <m:sup>
                            <m:r>
                              <a:rPr lang="en-US" b="0" i="1" cap="none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kk-KZ" cap="none" dirty="0"/>
              </a:p>
              <a:p>
                <a:endParaRPr lang="kk-KZ" cap="none" dirty="0"/>
              </a:p>
              <a:p>
                <a:r>
                  <a:rPr lang="kk-KZ" sz="2800" b="1" cap="none" dirty="0">
                    <a:solidFill>
                      <a:srgbClr val="7030A0"/>
                    </a:solidFill>
                  </a:rPr>
                  <a:t>Коэффициент вариации </a:t>
                </a:r>
                <a:r>
                  <a:rPr lang="kk-KZ" cap="none" dirty="0"/>
                  <a:t>– это величина равная </a:t>
                </a:r>
                <a:r>
                  <a:rPr lang="ru-RU" b="0" i="0" cap="none" dirty="0">
                    <a:solidFill>
                      <a:srgbClr val="1F1F1F"/>
                    </a:solidFill>
                    <a:effectLst/>
                    <a:latin typeface="Nunito" panose="020F0502020204030204" pitchFamily="2" charset="-52"/>
                  </a:rPr>
                  <a:t>отношению стандартного отклонения случайной величины к ее среднему выборочному (математическому ожиданию)		</a:t>
                </a:r>
              </a:p>
              <a:p>
                <a:r>
                  <a:rPr lang="ru-RU" b="0" i="0" cap="none" dirty="0">
                    <a:solidFill>
                      <a:srgbClr val="1F1F1F"/>
                    </a:solidFill>
                    <a:effectLst/>
                    <a:latin typeface="Nunito" panose="020F0502020204030204" pitchFamily="2" charset="-52"/>
                  </a:rPr>
                  <a:t>= </a:t>
                </a:r>
                <a:r>
                  <a:rPr lang="ru-RU" b="0" cap="none" dirty="0">
                    <a:solidFill>
                      <a:srgbClr val="1F1F1F"/>
                    </a:solidFill>
                    <a:effectLst/>
                    <a:latin typeface="Nunito" panose="020F0502020204030204" pitchFamily="2" charset="-52"/>
                  </a:rPr>
                  <a:t>относительное стандартное отклонение</a:t>
                </a:r>
                <a:endParaRPr lang="en-US" b="0" cap="none" dirty="0">
                  <a:solidFill>
                    <a:srgbClr val="1F1F1F"/>
                  </a:solidFill>
                  <a:effectLst/>
                  <a:latin typeface="Nunito" panose="020F0502020204030204" pitchFamily="2" charset="-52"/>
                </a:endParaRPr>
              </a:p>
              <a:p>
                <a:pPr algn="ctr"/>
                <a:r>
                  <a:rPr lang="kk-KZ" cap="none" dirty="0"/>
                  <a:t>С</a:t>
                </a:r>
                <a:r>
                  <a:rPr lang="en-US" cap="none" dirty="0"/>
                  <a:t>V=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cap="none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cap="none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</m:t>
                        </m:r>
                      </m:num>
                      <m:den>
                        <m:acc>
                          <m:accPr>
                            <m:chr m:val="̅"/>
                            <m:ctrlPr>
                              <a:rPr lang="en-US" i="1" cap="none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cap="none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acc>
                      </m:den>
                    </m:f>
                    <m:r>
                      <a:rPr lang="en-US" b="0" i="1" cap="none" smtClean="0">
                        <a:latin typeface="Cambria Math" panose="02040503050406030204" pitchFamily="18" charset="0"/>
                      </a:rPr>
                      <m:t>.100%</m:t>
                    </m:r>
                  </m:oMath>
                </a14:m>
                <a:endParaRPr lang="kk-KZ" cap="none" dirty="0"/>
              </a:p>
              <a:p>
                <a:pPr algn="l" fontAlgn="base"/>
                <a:r>
                  <a:rPr lang="ru-RU" b="0" i="0" cap="none" dirty="0">
                    <a:solidFill>
                      <a:srgbClr val="1F1F1F"/>
                    </a:solidFill>
                    <a:effectLst/>
                    <a:latin typeface="Nunito" pitchFamily="2" charset="-52"/>
                  </a:rPr>
                  <a:t>В статистике принято, что:</a:t>
                </a:r>
              </a:p>
              <a:p>
                <a:pPr algn="l" fontAlgn="base">
                  <a:buFont typeface="Arial" panose="020B0604020202020204" pitchFamily="34" charset="0"/>
                  <a:buChar char="•"/>
                </a:pPr>
                <a:r>
                  <a:rPr lang="ru-RU" b="0" i="0" cap="none" dirty="0">
                    <a:solidFill>
                      <a:srgbClr val="1F1F1F"/>
                    </a:solidFill>
                    <a:effectLst/>
                    <a:latin typeface="Nunito" pitchFamily="2" charset="-52"/>
                  </a:rPr>
                  <a:t>если коэффициент вариации меньше 10%, то степень рассеивания данных считается незначительной;</a:t>
                </a:r>
              </a:p>
              <a:p>
                <a:pPr algn="l" fontAlgn="base">
                  <a:buFont typeface="Arial" panose="020B0604020202020204" pitchFamily="34" charset="0"/>
                  <a:buChar char="•"/>
                </a:pPr>
                <a:r>
                  <a:rPr lang="ru-RU" b="0" i="0" cap="none" dirty="0">
                    <a:solidFill>
                      <a:srgbClr val="1F1F1F"/>
                    </a:solidFill>
                    <a:effectLst/>
                    <a:latin typeface="Nunito" pitchFamily="2" charset="-52"/>
                  </a:rPr>
                  <a:t>если от 10% до 20% - средней;</a:t>
                </a:r>
              </a:p>
              <a:p>
                <a:pPr algn="l" fontAlgn="base">
                  <a:buFont typeface="Arial" panose="020B0604020202020204" pitchFamily="34" charset="0"/>
                  <a:buChar char="•"/>
                </a:pPr>
                <a:r>
                  <a:rPr lang="ru-RU" b="0" i="0" cap="none" dirty="0">
                    <a:solidFill>
                      <a:srgbClr val="1F1F1F"/>
                    </a:solidFill>
                    <a:effectLst/>
                    <a:latin typeface="Nunito" pitchFamily="2" charset="-52"/>
                  </a:rPr>
                  <a:t>больше 20% и меньше или равно 33% - значительной.</a:t>
                </a:r>
              </a:p>
              <a:p>
                <a:pPr algn="l" fontAlgn="base"/>
                <a:r>
                  <a:rPr lang="ru-RU" b="0" i="0" cap="none" dirty="0">
                    <a:solidFill>
                      <a:srgbClr val="1F1F1F"/>
                    </a:solidFill>
                    <a:effectLst/>
                    <a:latin typeface="Nunito" pitchFamily="2" charset="-52"/>
                  </a:rPr>
                  <a:t>Если значение коэффициента вариации не превышает 33%, то совокупность считается однородной, а если больше 33%, то - неоднородной.</a:t>
                </a:r>
              </a:p>
              <a:p>
                <a:endParaRPr lang="kk-KZ" dirty="0"/>
              </a:p>
              <a:p>
                <a:endParaRPr lang="ru-KZ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1C7A371-77F7-A918-BE6B-9FD274540B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8" y="923925"/>
                <a:ext cx="10529697" cy="5848350"/>
              </a:xfrm>
              <a:blipFill>
                <a:blip r:embed="rId2"/>
                <a:stretch>
                  <a:fillRect l="-637" t="-313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AF03490-0AC1-1468-6CE5-AA1CC2EEFF5C}"/>
                  </a:ext>
                </a:extLst>
              </p:cNvPr>
              <p:cNvSpPr txBox="1"/>
              <p:nvPr/>
            </p:nvSpPr>
            <p:spPr>
              <a:xfrm>
                <a:off x="6000750" y="1650301"/>
                <a:ext cx="2391104" cy="558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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kk-KZ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AF03490-0AC1-1468-6CE5-AA1CC2EEFF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750" y="1650301"/>
                <a:ext cx="2391104" cy="5581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63615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6BBE0C-B375-807F-598C-A9B7FA75A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 ≤33% </a:t>
            </a:r>
            <a:r>
              <a:rPr lang="kk-KZ" dirty="0"/>
              <a:t>- однородная выборка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F44742-0658-3B67-D4C2-3F1B0C6CB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0" i="0" cap="none" dirty="0">
                <a:solidFill>
                  <a:srgbClr val="1F1F1F"/>
                </a:solidFill>
                <a:effectLst/>
                <a:latin typeface="Nunito" pitchFamily="2" charset="-52"/>
              </a:rPr>
              <a:t>Например, </a:t>
            </a:r>
            <a:r>
              <a:rPr lang="kk-KZ" b="0" i="0" cap="none" dirty="0">
                <a:solidFill>
                  <a:srgbClr val="1F1F1F"/>
                </a:solidFill>
                <a:effectLst/>
                <a:latin typeface="Nunito" pitchFamily="2" charset="-52"/>
              </a:rPr>
              <a:t>по выборке </a:t>
            </a:r>
            <a:r>
              <a:rPr lang="ru-RU" b="0" i="0" cap="none" dirty="0">
                <a:solidFill>
                  <a:srgbClr val="1F1F1F"/>
                </a:solidFill>
                <a:effectLst/>
                <a:latin typeface="Nunito" pitchFamily="2" charset="-52"/>
              </a:rPr>
              <a:t>С</a:t>
            </a:r>
            <a:r>
              <a:rPr lang="en-US" b="0" i="0" cap="none" dirty="0">
                <a:solidFill>
                  <a:srgbClr val="1F1F1F"/>
                </a:solidFill>
                <a:effectLst/>
                <a:latin typeface="Nunito" pitchFamily="2" charset="-52"/>
              </a:rPr>
              <a:t>V =30% </a:t>
            </a:r>
          </a:p>
          <a:p>
            <a:r>
              <a:rPr lang="ru-RU" b="0" i="0" cap="none" dirty="0">
                <a:solidFill>
                  <a:srgbClr val="1F1F1F"/>
                </a:solidFill>
                <a:effectLst/>
                <a:latin typeface="Nunito" pitchFamily="2" charset="-52"/>
              </a:rPr>
              <a:t>Если бы мы изучали какое-то свойство, это бы означало, что оно стабильно закрепилось у представителей выборки на уровне, соответствующем среднему выборочному. </a:t>
            </a:r>
          </a:p>
          <a:p>
            <a:r>
              <a:rPr lang="ru-RU" b="0" i="0" cap="none" dirty="0">
                <a:solidFill>
                  <a:srgbClr val="1F1F1F"/>
                </a:solidFill>
                <a:effectLst/>
                <a:latin typeface="Nunito" pitchFamily="2" charset="-52"/>
              </a:rPr>
              <a:t>А значит мы можем говорить, что изучаемое свойство характерно для представителей нашей выборки.</a:t>
            </a:r>
          </a:p>
          <a:p>
            <a:endParaRPr lang="ru-RU" cap="none" dirty="0">
              <a:solidFill>
                <a:srgbClr val="1F1F1F"/>
              </a:solidFill>
              <a:latin typeface="Nunito" pitchFamily="2" charset="-52"/>
            </a:endParaRPr>
          </a:p>
          <a:p>
            <a:r>
              <a:rPr lang="ru-RU" cap="none" dirty="0">
                <a:solidFill>
                  <a:srgbClr val="1F1F1F"/>
                </a:solidFill>
                <a:latin typeface="Nunito" pitchFamily="2" charset="-52"/>
              </a:rPr>
              <a:t>Если С</a:t>
            </a:r>
            <a:r>
              <a:rPr lang="en-US" cap="none" dirty="0">
                <a:solidFill>
                  <a:srgbClr val="1F1F1F"/>
                </a:solidFill>
                <a:latin typeface="Nunito" pitchFamily="2" charset="-52"/>
              </a:rPr>
              <a:t>V &gt; 33%</a:t>
            </a:r>
            <a:r>
              <a:rPr lang="ru-RU" cap="none" dirty="0">
                <a:solidFill>
                  <a:srgbClr val="1F1F1F"/>
                </a:solidFill>
                <a:latin typeface="Nunito" pitchFamily="2" charset="-52"/>
              </a:rPr>
              <a:t>, например, 37% - неоднородная выборка</a:t>
            </a:r>
          </a:p>
          <a:p>
            <a:r>
              <a:rPr lang="ru-RU" cap="none" dirty="0">
                <a:solidFill>
                  <a:srgbClr val="1F1F1F"/>
                </a:solidFill>
                <a:latin typeface="Nunito" pitchFamily="2" charset="-52"/>
              </a:rPr>
              <a:t>Свойство не закрепилось, или здесь две… совмещенные выборки</a:t>
            </a:r>
            <a:endParaRPr lang="ru-KZ" cap="none" dirty="0"/>
          </a:p>
        </p:txBody>
      </p:sp>
    </p:spTree>
    <p:extLst>
      <p:ext uri="{BB962C8B-B14F-4D97-AF65-F5344CB8AC3E}">
        <p14:creationId xmlns:p14="http://schemas.microsoft.com/office/powerpoint/2010/main" val="316546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77982"/>
            <a:ext cx="10972800" cy="1066800"/>
          </a:xfrm>
        </p:spPr>
        <p:txBody>
          <a:bodyPr/>
          <a:lstStyle/>
          <a:p>
            <a:r>
              <a:rPr lang="kk-KZ" dirty="0"/>
              <a:t>Математическое моделирование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399309"/>
            <a:ext cx="10972800" cy="5175227"/>
          </a:xfrm>
        </p:spPr>
        <p:txBody>
          <a:bodyPr>
            <a:normAutofit/>
          </a:bodyPr>
          <a:lstStyle/>
          <a:p>
            <a:r>
              <a:rPr lang="ru-RU" i="1" dirty="0"/>
              <a:t>Моделирование</a:t>
            </a:r>
            <a:r>
              <a:rPr lang="ru-RU" dirty="0"/>
              <a:t> – </a:t>
            </a:r>
            <a:r>
              <a:rPr lang="ru-RU" cap="none" dirty="0"/>
              <a:t>это метод исследования, основанный на изучении объекта (оригинала) посредством объектов-заменителей (моделей), содержащих существенные черты оригинала. Объект-заменитель моделирует структуру, поведение и др. с последующим переносом полученных знаний с модели на оригинал. </a:t>
            </a:r>
          </a:p>
          <a:p>
            <a:endParaRPr lang="ru-RU" dirty="0"/>
          </a:p>
          <a:p>
            <a:r>
              <a:rPr lang="ru-RU" sz="2800" cap="none" dirty="0"/>
              <a:t>Моделирование отражает общенаучный уровень методологии науки. </a:t>
            </a:r>
          </a:p>
          <a:p>
            <a:r>
              <a:rPr lang="ru-RU" sz="2800" cap="none" dirty="0"/>
              <a:t>Модельный подход также рассматривают как принцип системного подхода.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637309"/>
            <a:ext cx="10972800" cy="5937227"/>
          </a:xfrm>
        </p:spPr>
        <p:txBody>
          <a:bodyPr/>
          <a:lstStyle/>
          <a:p>
            <a:r>
              <a:rPr lang="kk-KZ" cap="none" dirty="0"/>
              <a:t>Цель математического моделирования - </a:t>
            </a:r>
            <a:r>
              <a:rPr lang="ru-RU" cap="none" dirty="0"/>
              <a:t>построение математических моделей психических процессов и поведения человека.</a:t>
            </a:r>
          </a:p>
          <a:p>
            <a:endParaRPr lang="kk-KZ" cap="none" dirty="0"/>
          </a:p>
          <a:p>
            <a:r>
              <a:rPr lang="ru-RU" cap="none" dirty="0"/>
              <a:t>«Формула человека» </a:t>
            </a:r>
            <a:r>
              <a:rPr lang="ru-RU" cap="none" dirty="0" err="1"/>
              <a:t>В.Лефевра</a:t>
            </a:r>
            <a:r>
              <a:rPr lang="ru-RU" cap="none" dirty="0"/>
              <a:t> (1991)</a:t>
            </a:r>
          </a:p>
          <a:p>
            <a:r>
              <a:rPr lang="ru-RU" cap="none" dirty="0"/>
              <a:t>Модели </a:t>
            </a:r>
            <a:r>
              <a:rPr lang="ru-RU" cap="none" dirty="0" err="1"/>
              <a:t>научения</a:t>
            </a:r>
            <a:endParaRPr lang="ru-RU" cap="none" dirty="0"/>
          </a:p>
          <a:p>
            <a:r>
              <a:rPr lang="ru-RU" cap="none" dirty="0"/>
              <a:t>Модели принятия решения</a:t>
            </a:r>
          </a:p>
          <a:p>
            <a:r>
              <a:rPr lang="ru-RU" cap="none" dirty="0"/>
              <a:t>Модели интеллекта</a:t>
            </a:r>
          </a:p>
          <a:p>
            <a:r>
              <a:rPr lang="ru-RU" cap="none" dirty="0"/>
              <a:t>….</a:t>
            </a:r>
          </a:p>
          <a:p>
            <a:r>
              <a:rPr lang="ru-RU" cap="none" dirty="0"/>
              <a:t>Численное моделирование данных</a:t>
            </a:r>
          </a:p>
          <a:p>
            <a:r>
              <a:rPr lang="ru-RU" cap="none" dirty="0"/>
              <a:t>Аппроксимация, интерполяция, экстраполяция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309" y="533400"/>
            <a:ext cx="10972800" cy="1066800"/>
          </a:xfrm>
        </p:spPr>
        <p:txBody>
          <a:bodyPr>
            <a:normAutofit/>
          </a:bodyPr>
          <a:lstStyle/>
          <a:p>
            <a:r>
              <a:rPr lang="ru-RU" dirty="0"/>
              <a:t>Построение линий тренда (прогноза развития)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717964"/>
            <a:ext cx="10972800" cy="4856572"/>
          </a:xfrm>
        </p:spPr>
        <p:txBody>
          <a:bodyPr>
            <a:normAutofit lnSpcReduction="10000"/>
          </a:bodyPr>
          <a:lstStyle/>
          <a:p>
            <a:r>
              <a:rPr lang="ru-RU" sz="2800" cap="none" dirty="0"/>
              <a:t>Тренд – линия изменения чего-либо, линия движения показателей. Например, временного ряда</a:t>
            </a:r>
          </a:p>
          <a:p>
            <a:endParaRPr lang="ru-RU" sz="2800" cap="none" dirty="0"/>
          </a:p>
          <a:p>
            <a:r>
              <a:rPr lang="ru-RU" sz="2800" cap="none" dirty="0"/>
              <a:t>Тренды описываются различными уравнениями – линейными, логарифмическими, степенными и т.д.</a:t>
            </a:r>
          </a:p>
          <a:p>
            <a:endParaRPr lang="ru-RU" sz="2800" cap="none" dirty="0"/>
          </a:p>
          <a:p>
            <a:r>
              <a:rPr lang="ru-RU" sz="2800" cap="none" dirty="0"/>
              <a:t>Тип тренда устанавливают на основе подбора функциональной модели статистическими методами либо сглаживанием исходного временного ряда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Аппроксимация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cap="none" dirty="0"/>
              <a:t>Аппроксимация – </a:t>
            </a:r>
            <a:r>
              <a:rPr lang="ru-RU" sz="2800" cap="none" dirty="0"/>
              <a:t>это метод исследования, связанный с заменой одних объектов другими, более упрощенными, но близкими к исходным</a:t>
            </a:r>
            <a:endParaRPr lang="ru-RU" sz="2800" b="1" cap="none" dirty="0"/>
          </a:p>
          <a:p>
            <a:r>
              <a:rPr lang="ru-RU" sz="2800" b="1" cap="none" dirty="0"/>
              <a:t>Аппроксимация</a:t>
            </a:r>
            <a:r>
              <a:rPr lang="ru-RU" sz="2800" cap="none" dirty="0"/>
              <a:t> — (</a:t>
            </a:r>
            <a:r>
              <a:rPr lang="ru-RU" sz="2800" cap="none" dirty="0" err="1"/>
              <a:t>approximation</a:t>
            </a:r>
            <a:r>
              <a:rPr lang="ru-RU" sz="2800" cap="none" dirty="0"/>
              <a:t> -приближение) – это метод исследования связанный с выбором оптимальной математической функции из определенного класса функций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Любая непрерывная кривая может быть заменена алгебраическими многочленами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 err="1"/>
              <a:t>у=ах+в</a:t>
            </a:r>
            <a:endParaRPr lang="ru-RU" dirty="0"/>
          </a:p>
          <a:p>
            <a:r>
              <a:rPr lang="ru-RU" dirty="0"/>
              <a:t>у=ах</a:t>
            </a:r>
            <a:r>
              <a:rPr lang="ru-RU" baseline="30000" dirty="0"/>
              <a:t>2</a:t>
            </a:r>
            <a:r>
              <a:rPr lang="ru-RU" dirty="0"/>
              <a:t>+вх+с</a:t>
            </a:r>
          </a:p>
          <a:p>
            <a:r>
              <a:rPr lang="ru-RU" dirty="0"/>
              <a:t>у=ах</a:t>
            </a:r>
            <a:r>
              <a:rPr lang="ru-RU" baseline="30000" dirty="0"/>
              <a:t>3</a:t>
            </a:r>
            <a:r>
              <a:rPr lang="ru-RU" dirty="0"/>
              <a:t>+вх</a:t>
            </a:r>
            <a:r>
              <a:rPr lang="ru-RU" baseline="30000" dirty="0"/>
              <a:t>2 </a:t>
            </a:r>
            <a:r>
              <a:rPr lang="ru-RU" dirty="0"/>
              <a:t>+с</a:t>
            </a:r>
          </a:p>
          <a:p>
            <a:endParaRPr lang="ru-RU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4511346" y="2493008"/>
            <a:ext cx="571504" cy="21431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561300" y="3302968"/>
            <a:ext cx="2282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многочлены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61</TotalTime>
  <Words>1943</Words>
  <Application>Microsoft Office PowerPoint</Application>
  <PresentationFormat>Широкоэкранный</PresentationFormat>
  <Paragraphs>273</Paragraphs>
  <Slides>41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8" baseType="lpstr">
      <vt:lpstr>Arial</vt:lpstr>
      <vt:lpstr>Calibri</vt:lpstr>
      <vt:lpstr>Cambria Math</vt:lpstr>
      <vt:lpstr>Nunito</vt:lpstr>
      <vt:lpstr>Symbol</vt:lpstr>
      <vt:lpstr>Tw Cen MT</vt:lpstr>
      <vt:lpstr>Капля</vt:lpstr>
      <vt:lpstr>Лекция 3.  Классификация математических и статистических методов исследований  в психологии</vt:lpstr>
      <vt:lpstr>Вопросы лекции</vt:lpstr>
      <vt:lpstr>Классификация статистических методов</vt:lpstr>
      <vt:lpstr>Классификация математических методов для психологических  исследований</vt:lpstr>
      <vt:lpstr>Математическое моделирование </vt:lpstr>
      <vt:lpstr>Презентация PowerPoint</vt:lpstr>
      <vt:lpstr>Построение линий тренда (прогноза развития)</vt:lpstr>
      <vt:lpstr>Аппроксимация</vt:lpstr>
      <vt:lpstr>Любая непрерывная кривая может быть заменена алгебраическими многочленами </vt:lpstr>
      <vt:lpstr>Аппроксимации:</vt:lpstr>
      <vt:lpstr>Алгоритм аппроксимации в Exel</vt:lpstr>
      <vt:lpstr>Интерполяция и экстраполяция</vt:lpstr>
      <vt:lpstr>Экстраполяция</vt:lpstr>
      <vt:lpstr>Связь интра- и экстраполяции</vt:lpstr>
      <vt:lpstr>Итерация</vt:lpstr>
      <vt:lpstr>Лекция 4.  Первичные описательные статистики </vt:lpstr>
      <vt:lpstr>Вопросы</vt:lpstr>
      <vt:lpstr>Литература</vt:lpstr>
      <vt:lpstr>Меры центральной тенденции </vt:lpstr>
      <vt:lpstr>Переменные</vt:lpstr>
      <vt:lpstr>Презентация PowerPoint</vt:lpstr>
      <vt:lpstr>Используются три показателя среднего:  мода, медиана, среднее арифметическое  (+среднее геометрическое)</vt:lpstr>
      <vt:lpstr>Мультимодальность</vt:lpstr>
      <vt:lpstr>Презентация PowerPoint</vt:lpstr>
      <vt:lpstr>Медиана</vt:lpstr>
      <vt:lpstr>Определение медианы  алгоритм</vt:lpstr>
      <vt:lpstr>Среднее арифметическое (среднее, выборочное среднее)</vt:lpstr>
      <vt:lpstr>Отклонение от среднего</vt:lpstr>
      <vt:lpstr>Особенности мер центральной тенденции</vt:lpstr>
      <vt:lpstr>Презентация PowerPoint</vt:lpstr>
      <vt:lpstr>Распределение</vt:lpstr>
      <vt:lpstr>Средние величины в различных шкалах измерения</vt:lpstr>
      <vt:lpstr>Меры изменчивости</vt:lpstr>
      <vt:lpstr>Меры изменчивости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Свойства дисперсии</vt:lpstr>
      <vt:lpstr>Меры изменчивости</vt:lpstr>
      <vt:lpstr>CV ≤33% - однородная выборка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Мынбаева Айгерим</dc:creator>
  <cp:lastModifiedBy>Мынбаева Айгерим</cp:lastModifiedBy>
  <cp:revision>10</cp:revision>
  <dcterms:created xsi:type="dcterms:W3CDTF">2025-09-22T14:35:10Z</dcterms:created>
  <dcterms:modified xsi:type="dcterms:W3CDTF">2025-09-24T15:01:01Z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